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36"/>
  </p:notesMasterIdLst>
  <p:sldIdLst>
    <p:sldId id="256" r:id="rId2"/>
    <p:sldId id="277" r:id="rId3"/>
    <p:sldId id="258" r:id="rId4"/>
    <p:sldId id="257" r:id="rId5"/>
    <p:sldId id="278" r:id="rId6"/>
    <p:sldId id="259" r:id="rId7"/>
    <p:sldId id="260"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276" r:id="rId35"/>
  </p:sldIdLst>
  <p:sldSz cx="18288000" cy="10287000"/>
  <p:notesSz cx="6858000" cy="9144000"/>
  <p:embeddedFontLst>
    <p:embeddedFont>
      <p:font typeface="Bricolage Grotesque" panose="020B0604020202020204" charset="0"/>
      <p:regular r:id="rId37"/>
      <p:bold r:id="rId38"/>
    </p:embeddedFont>
    <p:embeddedFont>
      <p:font typeface="Comic Sans MS" panose="030F0702030302020204" pitchFamily="66" charset="0"/>
      <p:regular r:id="rId39"/>
      <p:bold r:id="rId40"/>
      <p:italic r:id="rId41"/>
      <p:boldItalic r:id="rId42"/>
    </p:embeddedFont>
    <p:embeddedFont>
      <p:font typeface="Impact" panose="020B0806030902050204" pitchFamily="34" charset="0"/>
      <p:regular r:id="rId43"/>
    </p:embeddedFont>
    <p:embeddedFont>
      <p:font typeface="Trebuchet MS" panose="020B0603020202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9" d="100"/>
          <a:sy n="39" d="100"/>
        </p:scale>
        <p:origin x="940" y="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 name="Google Shape;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9895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1671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3594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8838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998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0728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668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232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0927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5428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 name="Google Shape;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9050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7853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0286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6156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0428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294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9679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3581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8305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4588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4702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36769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8766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6496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271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5144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4326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2462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3"/>
          <p:cNvPicPr preferRelativeResize="0"/>
          <p:nvPr/>
        </p:nvPicPr>
        <p:blipFill>
          <a:blip r:embed="rId2">
            <a:alphaModFix/>
          </a:blip>
          <a:stretch>
            <a:fillRect/>
          </a:stretch>
        </p:blipFill>
        <p:spPr>
          <a:xfrm>
            <a:off x="514350" y="719126"/>
            <a:ext cx="17259300" cy="8848749"/>
          </a:xfrm>
          <a:prstGeom prst="rect">
            <a:avLst/>
          </a:prstGeom>
          <a:noFill/>
          <a:ln>
            <a:noFill/>
          </a:ln>
        </p:spPr>
      </p:pic>
      <p:sp>
        <p:nvSpPr>
          <p:cNvPr id="11" name="Google Shape;11;p3"/>
          <p:cNvSpPr txBox="1">
            <a:spLocks noGrp="1"/>
          </p:cNvSpPr>
          <p:nvPr>
            <p:ph type="ctrTitle"/>
          </p:nvPr>
        </p:nvSpPr>
        <p:spPr>
          <a:xfrm>
            <a:off x="1569875" y="1678400"/>
            <a:ext cx="15459000" cy="1470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 name="Google Shape;12;p3"/>
          <p:cNvSpPr txBox="1">
            <a:spLocks noGrp="1"/>
          </p:cNvSpPr>
          <p:nvPr>
            <p:ph type="subTitle" idx="1"/>
          </p:nvPr>
        </p:nvSpPr>
        <p:spPr>
          <a:xfrm>
            <a:off x="5943600" y="5736975"/>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pic>
        <p:nvPicPr>
          <p:cNvPr id="14" name="Google Shape;14;p4"/>
          <p:cNvPicPr preferRelativeResize="0"/>
          <p:nvPr/>
        </p:nvPicPr>
        <p:blipFill>
          <a:blip r:embed="rId2">
            <a:alphaModFix/>
          </a:blip>
          <a:stretch>
            <a:fillRect/>
          </a:stretch>
        </p:blipFill>
        <p:spPr>
          <a:xfrm>
            <a:off x="514350" y="719126"/>
            <a:ext cx="17259300" cy="8848749"/>
          </a:xfrm>
          <a:prstGeom prst="rect">
            <a:avLst/>
          </a:prstGeom>
          <a:noFill/>
          <a:ln>
            <a:noFill/>
          </a:ln>
        </p:spPr>
      </p:pic>
      <p:sp>
        <p:nvSpPr>
          <p:cNvPr id="15" name="Google Shape;15;p4"/>
          <p:cNvSpPr txBox="1">
            <a:spLocks noGrp="1"/>
          </p:cNvSpPr>
          <p:nvPr>
            <p:ph type="title"/>
          </p:nvPr>
        </p:nvSpPr>
        <p:spPr>
          <a:xfrm>
            <a:off x="909150" y="1748450"/>
            <a:ext cx="164697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
          <p:cNvSpPr txBox="1">
            <a:spLocks noGrp="1"/>
          </p:cNvSpPr>
          <p:nvPr>
            <p:ph type="body" idx="1"/>
          </p:nvPr>
        </p:nvSpPr>
        <p:spPr>
          <a:xfrm>
            <a:off x="2461525" y="44717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pic>
        <p:nvPicPr>
          <p:cNvPr id="18" name="Google Shape;18;p5"/>
          <p:cNvPicPr preferRelativeResize="0"/>
          <p:nvPr/>
        </p:nvPicPr>
        <p:blipFill>
          <a:blip r:embed="rId2">
            <a:alphaModFix/>
          </a:blip>
          <a:stretch>
            <a:fillRect/>
          </a:stretch>
        </p:blipFill>
        <p:spPr>
          <a:xfrm>
            <a:off x="514350" y="719126"/>
            <a:ext cx="17259300" cy="8848749"/>
          </a:xfrm>
          <a:prstGeom prst="rect">
            <a:avLst/>
          </a:prstGeom>
          <a:noFill/>
          <a:ln>
            <a:noFill/>
          </a:ln>
        </p:spPr>
      </p:pic>
      <p:sp>
        <p:nvSpPr>
          <p:cNvPr id="19" name="Google Shape;19;p5"/>
          <p:cNvSpPr txBox="1">
            <a:spLocks noGrp="1"/>
          </p:cNvSpPr>
          <p:nvPr>
            <p:ph type="title"/>
          </p:nvPr>
        </p:nvSpPr>
        <p:spPr>
          <a:xfrm>
            <a:off x="1240798" y="1086025"/>
            <a:ext cx="15806400" cy="1362000"/>
          </a:xfrm>
          <a:prstGeom prst="rect">
            <a:avLst/>
          </a:prstGeom>
          <a:noFill/>
          <a:ln>
            <a:noFill/>
          </a:ln>
        </p:spPr>
        <p:txBody>
          <a:bodyPr spcFirstLastPara="1" wrap="square" lIns="91425" tIns="45700" rIns="91425" bIns="45700" anchor="t" anchorCtr="0">
            <a:normAutofit/>
          </a:bodyPr>
          <a:lstStyle>
            <a:lvl1pPr lvl="0">
              <a:spcBef>
                <a:spcPts val="0"/>
              </a:spcBef>
              <a:spcAft>
                <a:spcPts val="0"/>
              </a:spcAft>
              <a:buClr>
                <a:schemeClr val="dk1"/>
              </a:buClr>
              <a:buSzPts val="10000"/>
              <a:buFont typeface="Calibri"/>
              <a:buNone/>
              <a:defRPr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0" name="Google Shape;20;p5"/>
          <p:cNvSpPr txBox="1">
            <a:spLocks noGrp="1"/>
          </p:cNvSpPr>
          <p:nvPr>
            <p:ph type="body" idx="1"/>
          </p:nvPr>
        </p:nvSpPr>
        <p:spPr>
          <a:xfrm>
            <a:off x="2910488" y="718008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400"/>
              <a:buNone/>
              <a:defRPr/>
            </a:lvl1pPr>
            <a:lvl2pPr marL="914400" lvl="1" indent="-228600" algn="l">
              <a:spcBef>
                <a:spcPts val="360"/>
              </a:spcBef>
              <a:spcAft>
                <a:spcPts val="0"/>
              </a:spcAft>
              <a:buSzPts val="2400"/>
              <a:buNone/>
              <a:defRPr/>
            </a:lvl2pPr>
            <a:lvl3pPr marL="1371600" lvl="2" indent="-228600" algn="l">
              <a:spcBef>
                <a:spcPts val="320"/>
              </a:spcBef>
              <a:spcAft>
                <a:spcPts val="0"/>
              </a:spcAft>
              <a:buSzPts val="2400"/>
              <a:buNone/>
              <a:defRPr/>
            </a:lvl3pPr>
            <a:lvl4pPr marL="1828800" lvl="3" indent="-228600" algn="l">
              <a:spcBef>
                <a:spcPts val="280"/>
              </a:spcBef>
              <a:spcAft>
                <a:spcPts val="0"/>
              </a:spcAft>
              <a:buSzPts val="2400"/>
              <a:buNone/>
              <a:defRPr/>
            </a:lvl4pPr>
            <a:lvl5pPr marL="2286000" lvl="4" indent="-228600" algn="l">
              <a:spcBef>
                <a:spcPts val="280"/>
              </a:spcBef>
              <a:spcAft>
                <a:spcPts val="0"/>
              </a:spcAft>
              <a:buSzPts val="2400"/>
              <a:buNone/>
              <a:defRPr/>
            </a:lvl5pPr>
            <a:lvl6pPr marL="2743200" lvl="5" indent="-228600" algn="l">
              <a:spcBef>
                <a:spcPts val="280"/>
              </a:spcBef>
              <a:spcAft>
                <a:spcPts val="0"/>
              </a:spcAft>
              <a:buSzPts val="2400"/>
              <a:buNone/>
              <a:defRPr/>
            </a:lvl6pPr>
            <a:lvl7pPr marL="3200400" lvl="6" indent="-228600" algn="l">
              <a:spcBef>
                <a:spcPts val="280"/>
              </a:spcBef>
              <a:spcAft>
                <a:spcPts val="0"/>
              </a:spcAft>
              <a:buSzPts val="2400"/>
              <a:buNone/>
              <a:defRPr/>
            </a:lvl7pPr>
            <a:lvl8pPr marL="3657600" lvl="7" indent="-228600" algn="l">
              <a:spcBef>
                <a:spcPts val="280"/>
              </a:spcBef>
              <a:spcAft>
                <a:spcPts val="0"/>
              </a:spcAft>
              <a:buSzPts val="2400"/>
              <a:buNone/>
              <a:defRPr/>
            </a:lvl8pPr>
            <a:lvl9pPr marL="4114800" lvl="8" indent="-228600" algn="l">
              <a:spcBef>
                <a:spcPts val="280"/>
              </a:spcBef>
              <a:spcAft>
                <a:spcPts val="0"/>
              </a:spcAft>
              <a:buSzPts val="2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pic>
        <p:nvPicPr>
          <p:cNvPr id="22" name="Google Shape;22;p6"/>
          <p:cNvPicPr preferRelativeResize="0"/>
          <p:nvPr/>
        </p:nvPicPr>
        <p:blipFill>
          <a:blip r:embed="rId2">
            <a:alphaModFix/>
          </a:blip>
          <a:stretch>
            <a:fillRect/>
          </a:stretch>
        </p:blipFill>
        <p:spPr>
          <a:xfrm>
            <a:off x="514350" y="719126"/>
            <a:ext cx="17259300" cy="8848749"/>
          </a:xfrm>
          <a:prstGeom prst="rect">
            <a:avLst/>
          </a:prstGeom>
          <a:noFill/>
          <a:ln>
            <a:noFill/>
          </a:ln>
        </p:spPr>
      </p:pic>
      <p:sp>
        <p:nvSpPr>
          <p:cNvPr id="23" name="Google Shape;23;p6"/>
          <p:cNvSpPr txBox="1">
            <a:spLocks noGrp="1"/>
          </p:cNvSpPr>
          <p:nvPr>
            <p:ph type="title"/>
          </p:nvPr>
        </p:nvSpPr>
        <p:spPr>
          <a:xfrm>
            <a:off x="909150" y="1619725"/>
            <a:ext cx="164697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6"/>
          <p:cNvSpPr txBox="1">
            <a:spLocks noGrp="1"/>
          </p:cNvSpPr>
          <p:nvPr>
            <p:ph type="body" idx="1"/>
          </p:nvPr>
        </p:nvSpPr>
        <p:spPr>
          <a:xfrm>
            <a:off x="1390688" y="4612150"/>
            <a:ext cx="76098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a:lvl1pPr>
            <a:lvl2pPr marL="914400" lvl="1" indent="-381000" algn="l">
              <a:spcBef>
                <a:spcPts val="480"/>
              </a:spcBef>
              <a:spcAft>
                <a:spcPts val="0"/>
              </a:spcAft>
              <a:buClr>
                <a:schemeClr val="dk1"/>
              </a:buClr>
              <a:buSzPts val="2400"/>
              <a:buChar char="–"/>
              <a:defRPr/>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a:lvl4pPr>
            <a:lvl5pPr marL="2286000" lvl="4" indent="-381000" algn="l">
              <a:spcBef>
                <a:spcPts val="360"/>
              </a:spcBef>
              <a:spcAft>
                <a:spcPts val="0"/>
              </a:spcAft>
              <a:buClr>
                <a:schemeClr val="dk1"/>
              </a:buClr>
              <a:buSzPts val="2400"/>
              <a:buChar char="»"/>
              <a:defRPr/>
            </a:lvl5pPr>
            <a:lvl6pPr marL="2743200" lvl="5" indent="-381000" algn="l">
              <a:spcBef>
                <a:spcPts val="360"/>
              </a:spcBef>
              <a:spcAft>
                <a:spcPts val="0"/>
              </a:spcAft>
              <a:buClr>
                <a:schemeClr val="dk1"/>
              </a:buClr>
              <a:buSzPts val="2400"/>
              <a:buChar char="•"/>
              <a:defRPr/>
            </a:lvl6pPr>
            <a:lvl7pPr marL="3200400" lvl="6" indent="-381000" algn="l">
              <a:spcBef>
                <a:spcPts val="360"/>
              </a:spcBef>
              <a:spcAft>
                <a:spcPts val="0"/>
              </a:spcAft>
              <a:buClr>
                <a:schemeClr val="dk1"/>
              </a:buClr>
              <a:buSzPts val="2400"/>
              <a:buChar char="•"/>
              <a:defRPr/>
            </a:lvl7pPr>
            <a:lvl8pPr marL="3657600" lvl="7" indent="-381000" algn="l">
              <a:spcBef>
                <a:spcPts val="360"/>
              </a:spcBef>
              <a:spcAft>
                <a:spcPts val="0"/>
              </a:spcAft>
              <a:buClr>
                <a:schemeClr val="dk1"/>
              </a:buClr>
              <a:buSzPts val="2400"/>
              <a:buChar char="•"/>
              <a:defRPr/>
            </a:lvl8pPr>
            <a:lvl9pPr marL="4114800" lvl="8" indent="-381000" algn="l">
              <a:spcBef>
                <a:spcPts val="360"/>
              </a:spcBef>
              <a:spcAft>
                <a:spcPts val="0"/>
              </a:spcAft>
              <a:buClr>
                <a:schemeClr val="dk1"/>
              </a:buClr>
              <a:buSzPts val="2400"/>
              <a:buChar char="•"/>
              <a:defRPr/>
            </a:lvl9pPr>
          </a:lstStyle>
          <a:p>
            <a:endParaRPr/>
          </a:p>
        </p:txBody>
      </p:sp>
      <p:sp>
        <p:nvSpPr>
          <p:cNvPr id="25" name="Google Shape;25;p6"/>
          <p:cNvSpPr txBox="1">
            <a:spLocks noGrp="1"/>
          </p:cNvSpPr>
          <p:nvPr>
            <p:ph type="body" idx="2"/>
          </p:nvPr>
        </p:nvSpPr>
        <p:spPr>
          <a:xfrm>
            <a:off x="9287503" y="4612150"/>
            <a:ext cx="76098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a:lvl1pPr>
            <a:lvl2pPr marL="914400" lvl="1" indent="-381000" algn="l">
              <a:spcBef>
                <a:spcPts val="480"/>
              </a:spcBef>
              <a:spcAft>
                <a:spcPts val="0"/>
              </a:spcAft>
              <a:buClr>
                <a:schemeClr val="dk1"/>
              </a:buClr>
              <a:buSzPts val="2400"/>
              <a:buChar char="–"/>
              <a:defRPr/>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a:lvl4pPr>
            <a:lvl5pPr marL="2286000" lvl="4" indent="-381000" algn="l">
              <a:spcBef>
                <a:spcPts val="360"/>
              </a:spcBef>
              <a:spcAft>
                <a:spcPts val="0"/>
              </a:spcAft>
              <a:buClr>
                <a:schemeClr val="dk1"/>
              </a:buClr>
              <a:buSzPts val="2400"/>
              <a:buChar char="»"/>
              <a:defRPr/>
            </a:lvl5pPr>
            <a:lvl6pPr marL="2743200" lvl="5" indent="-381000" algn="l">
              <a:spcBef>
                <a:spcPts val="360"/>
              </a:spcBef>
              <a:spcAft>
                <a:spcPts val="0"/>
              </a:spcAft>
              <a:buClr>
                <a:schemeClr val="dk1"/>
              </a:buClr>
              <a:buSzPts val="2400"/>
              <a:buChar char="•"/>
              <a:defRPr/>
            </a:lvl6pPr>
            <a:lvl7pPr marL="3200400" lvl="6" indent="-381000" algn="l">
              <a:spcBef>
                <a:spcPts val="360"/>
              </a:spcBef>
              <a:spcAft>
                <a:spcPts val="0"/>
              </a:spcAft>
              <a:buClr>
                <a:schemeClr val="dk1"/>
              </a:buClr>
              <a:buSzPts val="2400"/>
              <a:buChar char="•"/>
              <a:defRPr/>
            </a:lvl7pPr>
            <a:lvl8pPr marL="3657600" lvl="7" indent="-381000" algn="l">
              <a:spcBef>
                <a:spcPts val="360"/>
              </a:spcBef>
              <a:spcAft>
                <a:spcPts val="0"/>
              </a:spcAft>
              <a:buClr>
                <a:schemeClr val="dk1"/>
              </a:buClr>
              <a:buSzPts val="2400"/>
              <a:buChar char="•"/>
              <a:defRPr/>
            </a:lvl8pPr>
            <a:lvl9pPr marL="4114800" lvl="8" indent="-381000" algn="l">
              <a:spcBef>
                <a:spcPts val="360"/>
              </a:spcBef>
              <a:spcAft>
                <a:spcPts val="0"/>
              </a:spcAft>
              <a:buClr>
                <a:schemeClr val="dk1"/>
              </a:buClr>
              <a:buSzPts val="2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6"/>
        <p:cNvGrpSpPr/>
        <p:nvPr/>
      </p:nvGrpSpPr>
      <p:grpSpPr>
        <a:xfrm>
          <a:off x="0" y="0"/>
          <a:ext cx="0" cy="0"/>
          <a:chOff x="0" y="0"/>
          <a:chExt cx="0" cy="0"/>
        </a:xfrm>
      </p:grpSpPr>
      <p:pic>
        <p:nvPicPr>
          <p:cNvPr id="27" name="Google Shape;27;p7"/>
          <p:cNvPicPr preferRelativeResize="0"/>
          <p:nvPr/>
        </p:nvPicPr>
        <p:blipFill>
          <a:blip r:embed="rId2">
            <a:alphaModFix/>
          </a:blip>
          <a:stretch>
            <a:fillRect/>
          </a:stretch>
        </p:blipFill>
        <p:spPr>
          <a:xfrm>
            <a:off x="514350" y="719126"/>
            <a:ext cx="17259300" cy="8848749"/>
          </a:xfrm>
          <a:prstGeom prst="rect">
            <a:avLst/>
          </a:prstGeom>
          <a:noFill/>
          <a:ln>
            <a:noFill/>
          </a:ln>
        </p:spPr>
      </p:pic>
      <p:sp>
        <p:nvSpPr>
          <p:cNvPr id="28" name="Google Shape;28;p7"/>
          <p:cNvSpPr txBox="1">
            <a:spLocks noGrp="1"/>
          </p:cNvSpPr>
          <p:nvPr>
            <p:ph type="title"/>
          </p:nvPr>
        </p:nvSpPr>
        <p:spPr>
          <a:xfrm>
            <a:off x="909150" y="1526150"/>
            <a:ext cx="164697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7"/>
          <p:cNvSpPr txBox="1">
            <a:spLocks noGrp="1"/>
          </p:cNvSpPr>
          <p:nvPr>
            <p:ph type="body" idx="1"/>
          </p:nvPr>
        </p:nvSpPr>
        <p:spPr>
          <a:xfrm>
            <a:off x="1667150" y="4679175"/>
            <a:ext cx="73218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a:lvl1pPr>
            <a:lvl2pPr marL="914400" lvl="1" indent="-381000" algn="l">
              <a:spcBef>
                <a:spcPts val="400"/>
              </a:spcBef>
              <a:spcAft>
                <a:spcPts val="0"/>
              </a:spcAft>
              <a:buClr>
                <a:schemeClr val="dk1"/>
              </a:buClr>
              <a:buSzPts val="2400"/>
              <a:buChar char="–"/>
              <a:defRPr/>
            </a:lvl2pPr>
            <a:lvl3pPr marL="1371600" lvl="2" indent="-381000" algn="l">
              <a:spcBef>
                <a:spcPts val="360"/>
              </a:spcBef>
              <a:spcAft>
                <a:spcPts val="0"/>
              </a:spcAft>
              <a:buClr>
                <a:schemeClr val="dk1"/>
              </a:buClr>
              <a:buSzPts val="2400"/>
              <a:buChar char="•"/>
              <a:defRPr/>
            </a:lvl3pPr>
            <a:lvl4pPr marL="1828800" lvl="3" indent="-381000" algn="l">
              <a:spcBef>
                <a:spcPts val="320"/>
              </a:spcBef>
              <a:spcAft>
                <a:spcPts val="0"/>
              </a:spcAft>
              <a:buClr>
                <a:schemeClr val="dk1"/>
              </a:buClr>
              <a:buSzPts val="2400"/>
              <a:buChar char="–"/>
              <a:defRPr/>
            </a:lvl4pPr>
            <a:lvl5pPr marL="2286000" lvl="4" indent="-381000" algn="l">
              <a:spcBef>
                <a:spcPts val="320"/>
              </a:spcBef>
              <a:spcAft>
                <a:spcPts val="0"/>
              </a:spcAft>
              <a:buClr>
                <a:schemeClr val="dk1"/>
              </a:buClr>
              <a:buSzPts val="2400"/>
              <a:buChar char="»"/>
              <a:defRPr/>
            </a:lvl5pPr>
            <a:lvl6pPr marL="2743200" lvl="5" indent="-381000" algn="l">
              <a:spcBef>
                <a:spcPts val="320"/>
              </a:spcBef>
              <a:spcAft>
                <a:spcPts val="0"/>
              </a:spcAft>
              <a:buClr>
                <a:schemeClr val="dk1"/>
              </a:buClr>
              <a:buSzPts val="2400"/>
              <a:buChar char="•"/>
              <a:defRPr/>
            </a:lvl6pPr>
            <a:lvl7pPr marL="3200400" lvl="6" indent="-381000" algn="l">
              <a:spcBef>
                <a:spcPts val="320"/>
              </a:spcBef>
              <a:spcAft>
                <a:spcPts val="0"/>
              </a:spcAft>
              <a:buClr>
                <a:schemeClr val="dk1"/>
              </a:buClr>
              <a:buSzPts val="2400"/>
              <a:buChar char="•"/>
              <a:defRPr/>
            </a:lvl7pPr>
            <a:lvl8pPr marL="3657600" lvl="7" indent="-381000" algn="l">
              <a:spcBef>
                <a:spcPts val="320"/>
              </a:spcBef>
              <a:spcAft>
                <a:spcPts val="0"/>
              </a:spcAft>
              <a:buClr>
                <a:schemeClr val="dk1"/>
              </a:buClr>
              <a:buSzPts val="2400"/>
              <a:buChar char="•"/>
              <a:defRPr/>
            </a:lvl8pPr>
            <a:lvl9pPr marL="4114800" lvl="8" indent="-381000" algn="l">
              <a:spcBef>
                <a:spcPts val="320"/>
              </a:spcBef>
              <a:spcAft>
                <a:spcPts val="0"/>
              </a:spcAft>
              <a:buClr>
                <a:schemeClr val="dk1"/>
              </a:buClr>
              <a:buSzPts val="2400"/>
              <a:buChar char="•"/>
              <a:defRPr/>
            </a:lvl9pPr>
          </a:lstStyle>
          <a:p>
            <a:endParaRPr/>
          </a:p>
        </p:txBody>
      </p:sp>
      <p:sp>
        <p:nvSpPr>
          <p:cNvPr id="30" name="Google Shape;30;p7"/>
          <p:cNvSpPr txBox="1">
            <a:spLocks noGrp="1"/>
          </p:cNvSpPr>
          <p:nvPr>
            <p:ph type="body" idx="2"/>
          </p:nvPr>
        </p:nvSpPr>
        <p:spPr>
          <a:xfrm>
            <a:off x="9256552" y="4679175"/>
            <a:ext cx="73248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a:lvl1pPr>
            <a:lvl2pPr marL="914400" lvl="1" indent="-381000" algn="l">
              <a:spcBef>
                <a:spcPts val="400"/>
              </a:spcBef>
              <a:spcAft>
                <a:spcPts val="0"/>
              </a:spcAft>
              <a:buClr>
                <a:schemeClr val="dk1"/>
              </a:buClr>
              <a:buSzPts val="2400"/>
              <a:buChar char="–"/>
              <a:defRPr/>
            </a:lvl2pPr>
            <a:lvl3pPr marL="1371600" lvl="2" indent="-381000" algn="l">
              <a:spcBef>
                <a:spcPts val="360"/>
              </a:spcBef>
              <a:spcAft>
                <a:spcPts val="0"/>
              </a:spcAft>
              <a:buClr>
                <a:schemeClr val="dk1"/>
              </a:buClr>
              <a:buSzPts val="2400"/>
              <a:buChar char="•"/>
              <a:defRPr/>
            </a:lvl3pPr>
            <a:lvl4pPr marL="1828800" lvl="3" indent="-381000" algn="l">
              <a:spcBef>
                <a:spcPts val="320"/>
              </a:spcBef>
              <a:spcAft>
                <a:spcPts val="0"/>
              </a:spcAft>
              <a:buClr>
                <a:schemeClr val="dk1"/>
              </a:buClr>
              <a:buSzPts val="2400"/>
              <a:buChar char="–"/>
              <a:defRPr/>
            </a:lvl4pPr>
            <a:lvl5pPr marL="2286000" lvl="4" indent="-381000" algn="l">
              <a:spcBef>
                <a:spcPts val="320"/>
              </a:spcBef>
              <a:spcAft>
                <a:spcPts val="0"/>
              </a:spcAft>
              <a:buClr>
                <a:schemeClr val="dk1"/>
              </a:buClr>
              <a:buSzPts val="2400"/>
              <a:buChar char="»"/>
              <a:defRPr/>
            </a:lvl5pPr>
            <a:lvl6pPr marL="2743200" lvl="5" indent="-381000" algn="l">
              <a:spcBef>
                <a:spcPts val="320"/>
              </a:spcBef>
              <a:spcAft>
                <a:spcPts val="0"/>
              </a:spcAft>
              <a:buClr>
                <a:schemeClr val="dk1"/>
              </a:buClr>
              <a:buSzPts val="2400"/>
              <a:buChar char="•"/>
              <a:defRPr/>
            </a:lvl6pPr>
            <a:lvl7pPr marL="3200400" lvl="6" indent="-381000" algn="l">
              <a:spcBef>
                <a:spcPts val="320"/>
              </a:spcBef>
              <a:spcAft>
                <a:spcPts val="0"/>
              </a:spcAft>
              <a:buClr>
                <a:schemeClr val="dk1"/>
              </a:buClr>
              <a:buSzPts val="2400"/>
              <a:buChar char="•"/>
              <a:defRPr/>
            </a:lvl7pPr>
            <a:lvl8pPr marL="3657600" lvl="7" indent="-381000" algn="l">
              <a:spcBef>
                <a:spcPts val="320"/>
              </a:spcBef>
              <a:spcAft>
                <a:spcPts val="0"/>
              </a:spcAft>
              <a:buClr>
                <a:schemeClr val="dk1"/>
              </a:buClr>
              <a:buSzPts val="2400"/>
              <a:buChar char="•"/>
              <a:defRPr/>
            </a:lvl8pPr>
            <a:lvl9pPr marL="4114800" lvl="8" indent="-381000" algn="l">
              <a:spcBef>
                <a:spcPts val="320"/>
              </a:spcBef>
              <a:spcAft>
                <a:spcPts val="0"/>
              </a:spcAft>
              <a:buClr>
                <a:schemeClr val="dk1"/>
              </a:buClr>
              <a:buSzPts val="2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pic>
        <p:nvPicPr>
          <p:cNvPr id="32" name="Google Shape;32;p8"/>
          <p:cNvPicPr preferRelativeResize="0"/>
          <p:nvPr/>
        </p:nvPicPr>
        <p:blipFill>
          <a:blip r:embed="rId2">
            <a:alphaModFix/>
          </a:blip>
          <a:stretch>
            <a:fillRect/>
          </a:stretch>
        </p:blipFill>
        <p:spPr>
          <a:xfrm>
            <a:off x="514350" y="719126"/>
            <a:ext cx="17259300" cy="8848749"/>
          </a:xfrm>
          <a:prstGeom prst="rect">
            <a:avLst/>
          </a:prstGeom>
          <a:noFill/>
          <a:ln>
            <a:noFill/>
          </a:ln>
        </p:spPr>
      </p:pic>
      <p:sp>
        <p:nvSpPr>
          <p:cNvPr id="33" name="Google Shape;33;p8"/>
          <p:cNvSpPr txBox="1">
            <a:spLocks noGrp="1"/>
          </p:cNvSpPr>
          <p:nvPr>
            <p:ph type="title"/>
          </p:nvPr>
        </p:nvSpPr>
        <p:spPr>
          <a:xfrm>
            <a:off x="909150" y="1645475"/>
            <a:ext cx="164697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4"/>
        <p:cNvGrpSpPr/>
        <p:nvPr/>
      </p:nvGrpSpPr>
      <p:grpSpPr>
        <a:xfrm>
          <a:off x="0" y="0"/>
          <a:ext cx="0" cy="0"/>
          <a:chOff x="0" y="0"/>
          <a:chExt cx="0" cy="0"/>
        </a:xfrm>
      </p:grpSpPr>
      <p:pic>
        <p:nvPicPr>
          <p:cNvPr id="35" name="Google Shape;35;p9"/>
          <p:cNvPicPr preferRelativeResize="0"/>
          <p:nvPr/>
        </p:nvPicPr>
        <p:blipFill>
          <a:blip r:embed="rId2">
            <a:alphaModFix/>
          </a:blip>
          <a:stretch>
            <a:fillRect/>
          </a:stretch>
        </p:blipFill>
        <p:spPr>
          <a:xfrm>
            <a:off x="514350" y="719126"/>
            <a:ext cx="17259300" cy="8848749"/>
          </a:xfrm>
          <a:prstGeom prst="rect">
            <a:avLst/>
          </a:prstGeom>
          <a:noFill/>
          <a:ln>
            <a:noFill/>
          </a:ln>
        </p:spPr>
      </p:pic>
      <p:sp>
        <p:nvSpPr>
          <p:cNvPr id="36" name="Google Shape;36;p9"/>
          <p:cNvSpPr txBox="1">
            <a:spLocks noGrp="1"/>
          </p:cNvSpPr>
          <p:nvPr>
            <p:ph type="title"/>
          </p:nvPr>
        </p:nvSpPr>
        <p:spPr>
          <a:xfrm>
            <a:off x="734250" y="2564175"/>
            <a:ext cx="16819500" cy="1161900"/>
          </a:xfrm>
          <a:prstGeom prst="rect">
            <a:avLst/>
          </a:prstGeom>
          <a:noFill/>
          <a:ln>
            <a:noFill/>
          </a:ln>
        </p:spPr>
        <p:txBody>
          <a:bodyPr spcFirstLastPara="1" wrap="square" lIns="91425" tIns="45700" rIns="91425" bIns="45700" anchor="b" anchorCtr="0">
            <a:normAutofit/>
          </a:bodyPr>
          <a:lstStyle>
            <a:lvl1pPr lvl="0">
              <a:spcBef>
                <a:spcPts val="0"/>
              </a:spcBef>
              <a:spcAft>
                <a:spcPts val="0"/>
              </a:spcAft>
              <a:buClr>
                <a:schemeClr val="dk1"/>
              </a:buClr>
              <a:buSzPts val="10000"/>
              <a:buNone/>
              <a:defRPr/>
            </a:lvl1pPr>
            <a:lvl2pPr lvl="1" algn="ctr">
              <a:spcBef>
                <a:spcPts val="0"/>
              </a:spcBef>
              <a:spcAft>
                <a:spcPts val="0"/>
              </a:spcAft>
              <a:buSzPts val="10000"/>
              <a:buFont typeface="Comic Sans MS"/>
              <a:buNone/>
              <a:defRPr sz="10000">
                <a:latin typeface="Comic Sans MS"/>
                <a:ea typeface="Comic Sans MS"/>
                <a:cs typeface="Comic Sans MS"/>
                <a:sym typeface="Comic Sans MS"/>
              </a:defRPr>
            </a:lvl2pPr>
            <a:lvl3pPr lvl="2" algn="ctr">
              <a:spcBef>
                <a:spcPts val="0"/>
              </a:spcBef>
              <a:spcAft>
                <a:spcPts val="0"/>
              </a:spcAft>
              <a:buSzPts val="10000"/>
              <a:buFont typeface="Comic Sans MS"/>
              <a:buNone/>
              <a:defRPr sz="10000">
                <a:latin typeface="Comic Sans MS"/>
                <a:ea typeface="Comic Sans MS"/>
                <a:cs typeface="Comic Sans MS"/>
                <a:sym typeface="Comic Sans MS"/>
              </a:defRPr>
            </a:lvl3pPr>
            <a:lvl4pPr lvl="3" algn="ctr">
              <a:spcBef>
                <a:spcPts val="0"/>
              </a:spcBef>
              <a:spcAft>
                <a:spcPts val="0"/>
              </a:spcAft>
              <a:buSzPts val="10000"/>
              <a:buFont typeface="Comic Sans MS"/>
              <a:buNone/>
              <a:defRPr sz="10000">
                <a:latin typeface="Comic Sans MS"/>
                <a:ea typeface="Comic Sans MS"/>
                <a:cs typeface="Comic Sans MS"/>
                <a:sym typeface="Comic Sans MS"/>
              </a:defRPr>
            </a:lvl4pPr>
            <a:lvl5pPr lvl="4" algn="ctr">
              <a:spcBef>
                <a:spcPts val="0"/>
              </a:spcBef>
              <a:spcAft>
                <a:spcPts val="0"/>
              </a:spcAft>
              <a:buSzPts val="10000"/>
              <a:buFont typeface="Comic Sans MS"/>
              <a:buNone/>
              <a:defRPr sz="10000">
                <a:latin typeface="Comic Sans MS"/>
                <a:ea typeface="Comic Sans MS"/>
                <a:cs typeface="Comic Sans MS"/>
                <a:sym typeface="Comic Sans MS"/>
              </a:defRPr>
            </a:lvl5pPr>
            <a:lvl6pPr lvl="5" algn="ctr">
              <a:spcBef>
                <a:spcPts val="0"/>
              </a:spcBef>
              <a:spcAft>
                <a:spcPts val="0"/>
              </a:spcAft>
              <a:buSzPts val="10000"/>
              <a:buFont typeface="Comic Sans MS"/>
              <a:buNone/>
              <a:defRPr sz="10000">
                <a:latin typeface="Comic Sans MS"/>
                <a:ea typeface="Comic Sans MS"/>
                <a:cs typeface="Comic Sans MS"/>
                <a:sym typeface="Comic Sans MS"/>
              </a:defRPr>
            </a:lvl6pPr>
            <a:lvl7pPr lvl="6" algn="ctr">
              <a:spcBef>
                <a:spcPts val="0"/>
              </a:spcBef>
              <a:spcAft>
                <a:spcPts val="0"/>
              </a:spcAft>
              <a:buSzPts val="10000"/>
              <a:buFont typeface="Comic Sans MS"/>
              <a:buNone/>
              <a:defRPr sz="10000">
                <a:latin typeface="Comic Sans MS"/>
                <a:ea typeface="Comic Sans MS"/>
                <a:cs typeface="Comic Sans MS"/>
                <a:sym typeface="Comic Sans MS"/>
              </a:defRPr>
            </a:lvl7pPr>
            <a:lvl8pPr lvl="7" algn="ctr">
              <a:spcBef>
                <a:spcPts val="0"/>
              </a:spcBef>
              <a:spcAft>
                <a:spcPts val="0"/>
              </a:spcAft>
              <a:buSzPts val="10000"/>
              <a:buFont typeface="Comic Sans MS"/>
              <a:buNone/>
              <a:defRPr sz="10000">
                <a:latin typeface="Comic Sans MS"/>
                <a:ea typeface="Comic Sans MS"/>
                <a:cs typeface="Comic Sans MS"/>
                <a:sym typeface="Comic Sans MS"/>
              </a:defRPr>
            </a:lvl8pPr>
            <a:lvl9pPr lvl="8" algn="ctr">
              <a:spcBef>
                <a:spcPts val="0"/>
              </a:spcBef>
              <a:spcAft>
                <a:spcPts val="0"/>
              </a:spcAft>
              <a:buSzPts val="10000"/>
              <a:buFont typeface="Comic Sans MS"/>
              <a:buNone/>
              <a:defRPr sz="10000">
                <a:latin typeface="Comic Sans MS"/>
                <a:ea typeface="Comic Sans MS"/>
                <a:cs typeface="Comic Sans MS"/>
                <a:sym typeface="Comic Sans MS"/>
              </a:defRPr>
            </a:lvl9pPr>
          </a:lstStyle>
          <a:p>
            <a:endParaRPr/>
          </a:p>
        </p:txBody>
      </p:sp>
      <p:sp>
        <p:nvSpPr>
          <p:cNvPr id="37" name="Google Shape;37;p9"/>
          <p:cNvSpPr txBox="1">
            <a:spLocks noGrp="1"/>
          </p:cNvSpPr>
          <p:nvPr>
            <p:ph type="body" idx="1"/>
          </p:nvPr>
        </p:nvSpPr>
        <p:spPr>
          <a:xfrm>
            <a:off x="7998150" y="4215375"/>
            <a:ext cx="9775500" cy="4163400"/>
          </a:xfrm>
          <a:prstGeom prst="rect">
            <a:avLst/>
          </a:prstGeom>
          <a:noFill/>
          <a:ln>
            <a:noFill/>
          </a:ln>
        </p:spPr>
        <p:txBody>
          <a:bodyPr spcFirstLastPara="1" wrap="square" lIns="91425" tIns="45700" rIns="91425" bIns="45700" anchor="t" anchorCtr="0">
            <a:normAutofit/>
          </a:bodyPr>
          <a:lstStyle>
            <a:lvl1pPr marL="457200" lvl="0" indent="-381000" algn="l">
              <a:spcBef>
                <a:spcPts val="640"/>
              </a:spcBef>
              <a:spcAft>
                <a:spcPts val="0"/>
              </a:spcAft>
              <a:buClr>
                <a:schemeClr val="dk1"/>
              </a:buClr>
              <a:buSzPts val="2400"/>
              <a:buChar char="•"/>
              <a:defRPr/>
            </a:lvl1pPr>
            <a:lvl2pPr marL="914400" lvl="1" indent="-381000" algn="l">
              <a:spcBef>
                <a:spcPts val="560"/>
              </a:spcBef>
              <a:spcAft>
                <a:spcPts val="0"/>
              </a:spcAft>
              <a:buClr>
                <a:schemeClr val="dk1"/>
              </a:buClr>
              <a:buSzPts val="2400"/>
              <a:buChar char="–"/>
              <a:defRPr/>
            </a:lvl2pPr>
            <a:lvl3pPr marL="1371600" lvl="2" indent="-381000" algn="l">
              <a:spcBef>
                <a:spcPts val="480"/>
              </a:spcBef>
              <a:spcAft>
                <a:spcPts val="0"/>
              </a:spcAft>
              <a:buClr>
                <a:schemeClr val="dk1"/>
              </a:buClr>
              <a:buSzPts val="2400"/>
              <a:buChar char="•"/>
              <a:defRPr/>
            </a:lvl3pPr>
            <a:lvl4pPr marL="1828800" lvl="3" indent="-381000" algn="l">
              <a:spcBef>
                <a:spcPts val="400"/>
              </a:spcBef>
              <a:spcAft>
                <a:spcPts val="0"/>
              </a:spcAft>
              <a:buClr>
                <a:schemeClr val="dk1"/>
              </a:buClr>
              <a:buSzPts val="2400"/>
              <a:buChar char="–"/>
              <a:defRPr/>
            </a:lvl4pPr>
            <a:lvl5pPr marL="2286000" lvl="4" indent="-381000" algn="l">
              <a:spcBef>
                <a:spcPts val="400"/>
              </a:spcBef>
              <a:spcAft>
                <a:spcPts val="0"/>
              </a:spcAft>
              <a:buClr>
                <a:schemeClr val="dk1"/>
              </a:buClr>
              <a:buSzPts val="2400"/>
              <a:buChar char="»"/>
              <a:defRPr/>
            </a:lvl5pPr>
            <a:lvl6pPr marL="2743200" lvl="5" indent="-381000" algn="l">
              <a:spcBef>
                <a:spcPts val="400"/>
              </a:spcBef>
              <a:spcAft>
                <a:spcPts val="0"/>
              </a:spcAft>
              <a:buClr>
                <a:schemeClr val="dk1"/>
              </a:buClr>
              <a:buSzPts val="2400"/>
              <a:buChar char="•"/>
              <a:defRPr/>
            </a:lvl6pPr>
            <a:lvl7pPr marL="3200400" lvl="6" indent="-381000" algn="l">
              <a:spcBef>
                <a:spcPts val="400"/>
              </a:spcBef>
              <a:spcAft>
                <a:spcPts val="0"/>
              </a:spcAft>
              <a:buClr>
                <a:schemeClr val="dk1"/>
              </a:buClr>
              <a:buSzPts val="2400"/>
              <a:buChar char="•"/>
              <a:defRPr/>
            </a:lvl7pPr>
            <a:lvl8pPr marL="3657600" lvl="7" indent="-381000" algn="l">
              <a:spcBef>
                <a:spcPts val="400"/>
              </a:spcBef>
              <a:spcAft>
                <a:spcPts val="0"/>
              </a:spcAft>
              <a:buClr>
                <a:schemeClr val="dk1"/>
              </a:buClr>
              <a:buSzPts val="2400"/>
              <a:buChar char="•"/>
              <a:defRPr/>
            </a:lvl8pPr>
            <a:lvl9pPr marL="4114800" lvl="8" indent="-381000" algn="l">
              <a:spcBef>
                <a:spcPts val="400"/>
              </a:spcBef>
              <a:spcAft>
                <a:spcPts val="0"/>
              </a:spcAft>
              <a:buClr>
                <a:schemeClr val="dk1"/>
              </a:buClr>
              <a:buSzPts val="2400"/>
              <a:buChar char="•"/>
              <a:defRPr/>
            </a:lvl9pPr>
          </a:lstStyle>
          <a:p>
            <a:endParaRPr/>
          </a:p>
        </p:txBody>
      </p:sp>
      <p:sp>
        <p:nvSpPr>
          <p:cNvPr id="38" name="Google Shape;38;p9"/>
          <p:cNvSpPr txBox="1">
            <a:spLocks noGrp="1"/>
          </p:cNvSpPr>
          <p:nvPr>
            <p:ph type="body" idx="2"/>
          </p:nvPr>
        </p:nvSpPr>
        <p:spPr>
          <a:xfrm>
            <a:off x="1435450" y="4215375"/>
            <a:ext cx="57531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a:lvl1pPr>
            <a:lvl2pPr marL="914400" lvl="1" indent="-228600" algn="l">
              <a:spcBef>
                <a:spcPts val="240"/>
              </a:spcBef>
              <a:spcAft>
                <a:spcPts val="0"/>
              </a:spcAft>
              <a:buClr>
                <a:schemeClr val="dk1"/>
              </a:buClr>
              <a:buSzPts val="2400"/>
              <a:buNone/>
              <a:defRPr/>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a:lvl4pPr>
            <a:lvl5pPr marL="2286000" lvl="4" indent="-228600" algn="l">
              <a:spcBef>
                <a:spcPts val="180"/>
              </a:spcBef>
              <a:spcAft>
                <a:spcPts val="0"/>
              </a:spcAft>
              <a:buClr>
                <a:schemeClr val="dk1"/>
              </a:buClr>
              <a:buSzPts val="2400"/>
              <a:buNone/>
              <a:defRPr/>
            </a:lvl5pPr>
            <a:lvl6pPr marL="2743200" lvl="5" indent="-228600" algn="l">
              <a:spcBef>
                <a:spcPts val="180"/>
              </a:spcBef>
              <a:spcAft>
                <a:spcPts val="0"/>
              </a:spcAft>
              <a:buClr>
                <a:schemeClr val="dk1"/>
              </a:buClr>
              <a:buSzPts val="2400"/>
              <a:buNone/>
              <a:defRPr/>
            </a:lvl6pPr>
            <a:lvl7pPr marL="3200400" lvl="6" indent="-228600" algn="l">
              <a:spcBef>
                <a:spcPts val="180"/>
              </a:spcBef>
              <a:spcAft>
                <a:spcPts val="0"/>
              </a:spcAft>
              <a:buClr>
                <a:schemeClr val="dk1"/>
              </a:buClr>
              <a:buSzPts val="2400"/>
              <a:buNone/>
              <a:defRPr/>
            </a:lvl7pPr>
            <a:lvl8pPr marL="3657600" lvl="7" indent="-228600" algn="l">
              <a:spcBef>
                <a:spcPts val="180"/>
              </a:spcBef>
              <a:spcAft>
                <a:spcPts val="0"/>
              </a:spcAft>
              <a:buClr>
                <a:schemeClr val="dk1"/>
              </a:buClr>
              <a:buSzPts val="2400"/>
              <a:buNone/>
              <a:defRPr/>
            </a:lvl8pPr>
            <a:lvl9pPr marL="4114800" lvl="8" indent="-228600" algn="l">
              <a:spcBef>
                <a:spcPts val="180"/>
              </a:spcBef>
              <a:spcAft>
                <a:spcPts val="0"/>
              </a:spcAft>
              <a:buClr>
                <a:schemeClr val="dk1"/>
              </a:buClr>
              <a:buSzPts val="2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9"/>
        <p:cNvGrpSpPr/>
        <p:nvPr/>
      </p:nvGrpSpPr>
      <p:grpSpPr>
        <a:xfrm>
          <a:off x="0" y="0"/>
          <a:ext cx="0" cy="0"/>
          <a:chOff x="0" y="0"/>
          <a:chExt cx="0" cy="0"/>
        </a:xfrm>
      </p:grpSpPr>
      <p:pic>
        <p:nvPicPr>
          <p:cNvPr id="40" name="Google Shape;40;p10"/>
          <p:cNvPicPr preferRelativeResize="0"/>
          <p:nvPr/>
        </p:nvPicPr>
        <p:blipFill>
          <a:blip r:embed="rId2">
            <a:alphaModFix/>
          </a:blip>
          <a:stretch>
            <a:fillRect/>
          </a:stretch>
        </p:blipFill>
        <p:spPr>
          <a:xfrm>
            <a:off x="514350" y="719126"/>
            <a:ext cx="17259300" cy="8848749"/>
          </a:xfrm>
          <a:prstGeom prst="rect">
            <a:avLst/>
          </a:prstGeom>
          <a:noFill/>
          <a:ln>
            <a:noFill/>
          </a:ln>
        </p:spPr>
      </p:pic>
      <p:sp>
        <p:nvSpPr>
          <p:cNvPr id="41" name="Google Shape;41;p10"/>
          <p:cNvSpPr txBox="1">
            <a:spLocks noGrp="1"/>
          </p:cNvSpPr>
          <p:nvPr>
            <p:ph type="title"/>
          </p:nvPr>
        </p:nvSpPr>
        <p:spPr>
          <a:xfrm>
            <a:off x="1150800" y="2154225"/>
            <a:ext cx="15986400" cy="1664400"/>
          </a:xfrm>
          <a:prstGeom prst="rect">
            <a:avLst/>
          </a:prstGeom>
          <a:noFill/>
          <a:ln>
            <a:noFill/>
          </a:ln>
        </p:spPr>
        <p:txBody>
          <a:bodyPr spcFirstLastPara="1" wrap="square" lIns="91425" tIns="45700" rIns="91425" bIns="45700" anchor="b" anchorCtr="0">
            <a:normAutofit/>
          </a:bodyPr>
          <a:lstStyle>
            <a:lvl1pPr lvl="0">
              <a:spcBef>
                <a:spcPts val="0"/>
              </a:spcBef>
              <a:spcAft>
                <a:spcPts val="0"/>
              </a:spcAft>
              <a:buClr>
                <a:schemeClr val="dk1"/>
              </a:buClr>
              <a:buSzPts val="10000"/>
              <a:buNone/>
              <a:defRPr/>
            </a:lvl1pPr>
            <a:lvl2pPr lvl="1" algn="ctr">
              <a:spcBef>
                <a:spcPts val="0"/>
              </a:spcBef>
              <a:spcAft>
                <a:spcPts val="0"/>
              </a:spcAft>
              <a:buSzPts val="10000"/>
              <a:buFont typeface="Comic Sans MS"/>
              <a:buNone/>
              <a:defRPr sz="10000">
                <a:latin typeface="Comic Sans MS"/>
                <a:ea typeface="Comic Sans MS"/>
                <a:cs typeface="Comic Sans MS"/>
                <a:sym typeface="Comic Sans MS"/>
              </a:defRPr>
            </a:lvl2pPr>
            <a:lvl3pPr lvl="2" algn="ctr">
              <a:spcBef>
                <a:spcPts val="0"/>
              </a:spcBef>
              <a:spcAft>
                <a:spcPts val="0"/>
              </a:spcAft>
              <a:buSzPts val="10000"/>
              <a:buFont typeface="Comic Sans MS"/>
              <a:buNone/>
              <a:defRPr sz="10000">
                <a:latin typeface="Comic Sans MS"/>
                <a:ea typeface="Comic Sans MS"/>
                <a:cs typeface="Comic Sans MS"/>
                <a:sym typeface="Comic Sans MS"/>
              </a:defRPr>
            </a:lvl3pPr>
            <a:lvl4pPr lvl="3" algn="ctr">
              <a:spcBef>
                <a:spcPts val="0"/>
              </a:spcBef>
              <a:spcAft>
                <a:spcPts val="0"/>
              </a:spcAft>
              <a:buSzPts val="10000"/>
              <a:buFont typeface="Comic Sans MS"/>
              <a:buNone/>
              <a:defRPr sz="10000">
                <a:latin typeface="Comic Sans MS"/>
                <a:ea typeface="Comic Sans MS"/>
                <a:cs typeface="Comic Sans MS"/>
                <a:sym typeface="Comic Sans MS"/>
              </a:defRPr>
            </a:lvl4pPr>
            <a:lvl5pPr lvl="4" algn="ctr">
              <a:spcBef>
                <a:spcPts val="0"/>
              </a:spcBef>
              <a:spcAft>
                <a:spcPts val="0"/>
              </a:spcAft>
              <a:buSzPts val="10000"/>
              <a:buFont typeface="Comic Sans MS"/>
              <a:buNone/>
              <a:defRPr sz="10000">
                <a:latin typeface="Comic Sans MS"/>
                <a:ea typeface="Comic Sans MS"/>
                <a:cs typeface="Comic Sans MS"/>
                <a:sym typeface="Comic Sans MS"/>
              </a:defRPr>
            </a:lvl5pPr>
            <a:lvl6pPr lvl="5" algn="ctr">
              <a:spcBef>
                <a:spcPts val="0"/>
              </a:spcBef>
              <a:spcAft>
                <a:spcPts val="0"/>
              </a:spcAft>
              <a:buSzPts val="10000"/>
              <a:buFont typeface="Comic Sans MS"/>
              <a:buNone/>
              <a:defRPr sz="10000">
                <a:latin typeface="Comic Sans MS"/>
                <a:ea typeface="Comic Sans MS"/>
                <a:cs typeface="Comic Sans MS"/>
                <a:sym typeface="Comic Sans MS"/>
              </a:defRPr>
            </a:lvl6pPr>
            <a:lvl7pPr lvl="6" algn="ctr">
              <a:spcBef>
                <a:spcPts val="0"/>
              </a:spcBef>
              <a:spcAft>
                <a:spcPts val="0"/>
              </a:spcAft>
              <a:buSzPts val="10000"/>
              <a:buFont typeface="Comic Sans MS"/>
              <a:buNone/>
              <a:defRPr sz="10000">
                <a:latin typeface="Comic Sans MS"/>
                <a:ea typeface="Comic Sans MS"/>
                <a:cs typeface="Comic Sans MS"/>
                <a:sym typeface="Comic Sans MS"/>
              </a:defRPr>
            </a:lvl7pPr>
            <a:lvl8pPr lvl="7" algn="ctr">
              <a:spcBef>
                <a:spcPts val="0"/>
              </a:spcBef>
              <a:spcAft>
                <a:spcPts val="0"/>
              </a:spcAft>
              <a:buSzPts val="10000"/>
              <a:buFont typeface="Comic Sans MS"/>
              <a:buNone/>
              <a:defRPr sz="10000">
                <a:latin typeface="Comic Sans MS"/>
                <a:ea typeface="Comic Sans MS"/>
                <a:cs typeface="Comic Sans MS"/>
                <a:sym typeface="Comic Sans MS"/>
              </a:defRPr>
            </a:lvl8pPr>
            <a:lvl9pPr lvl="8" algn="ctr">
              <a:spcBef>
                <a:spcPts val="0"/>
              </a:spcBef>
              <a:spcAft>
                <a:spcPts val="0"/>
              </a:spcAft>
              <a:buSzPts val="10000"/>
              <a:buFont typeface="Comic Sans MS"/>
              <a:buNone/>
              <a:defRPr sz="10000">
                <a:latin typeface="Comic Sans MS"/>
                <a:ea typeface="Comic Sans MS"/>
                <a:cs typeface="Comic Sans MS"/>
                <a:sym typeface="Comic Sans MS"/>
              </a:defRPr>
            </a:lvl9pPr>
          </a:lstStyle>
          <a:p>
            <a:endParaRPr/>
          </a:p>
        </p:txBody>
      </p:sp>
      <p:sp>
        <p:nvSpPr>
          <p:cNvPr id="42" name="Google Shape;42;p10"/>
          <p:cNvSpPr>
            <a:spLocks noGrp="1"/>
          </p:cNvSpPr>
          <p:nvPr>
            <p:ph type="pic" idx="2"/>
          </p:nvPr>
        </p:nvSpPr>
        <p:spPr>
          <a:xfrm>
            <a:off x="11180188" y="4277350"/>
            <a:ext cx="5486400" cy="4114800"/>
          </a:xfrm>
          <a:prstGeom prst="rect">
            <a:avLst/>
          </a:prstGeom>
          <a:noFill/>
          <a:ln>
            <a:noFill/>
          </a:ln>
        </p:spPr>
      </p:sp>
      <p:sp>
        <p:nvSpPr>
          <p:cNvPr id="43" name="Google Shape;43;p10"/>
          <p:cNvSpPr txBox="1">
            <a:spLocks noGrp="1"/>
          </p:cNvSpPr>
          <p:nvPr>
            <p:ph type="body" idx="1"/>
          </p:nvPr>
        </p:nvSpPr>
        <p:spPr>
          <a:xfrm>
            <a:off x="2365713" y="508933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a:lvl1pPr>
            <a:lvl2pPr marL="914400" lvl="1" indent="-228600" algn="l">
              <a:spcBef>
                <a:spcPts val="240"/>
              </a:spcBef>
              <a:spcAft>
                <a:spcPts val="0"/>
              </a:spcAft>
              <a:buClr>
                <a:schemeClr val="dk1"/>
              </a:buClr>
              <a:buSzPts val="2400"/>
              <a:buNone/>
              <a:defRPr/>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a:lvl4pPr>
            <a:lvl5pPr marL="2286000" lvl="4" indent="-228600" algn="l">
              <a:spcBef>
                <a:spcPts val="180"/>
              </a:spcBef>
              <a:spcAft>
                <a:spcPts val="0"/>
              </a:spcAft>
              <a:buClr>
                <a:schemeClr val="dk1"/>
              </a:buClr>
              <a:buSzPts val="2400"/>
              <a:buNone/>
              <a:defRPr/>
            </a:lvl5pPr>
            <a:lvl6pPr marL="2743200" lvl="5" indent="-228600" algn="l">
              <a:spcBef>
                <a:spcPts val="180"/>
              </a:spcBef>
              <a:spcAft>
                <a:spcPts val="0"/>
              </a:spcAft>
              <a:buClr>
                <a:schemeClr val="dk1"/>
              </a:buClr>
              <a:buSzPts val="2400"/>
              <a:buNone/>
              <a:defRPr/>
            </a:lvl6pPr>
            <a:lvl7pPr marL="3200400" lvl="6" indent="-228600" algn="l">
              <a:spcBef>
                <a:spcPts val="180"/>
              </a:spcBef>
              <a:spcAft>
                <a:spcPts val="0"/>
              </a:spcAft>
              <a:buClr>
                <a:schemeClr val="dk1"/>
              </a:buClr>
              <a:buSzPts val="2400"/>
              <a:buNone/>
              <a:defRPr/>
            </a:lvl7pPr>
            <a:lvl8pPr marL="3657600" lvl="7" indent="-228600" algn="l">
              <a:spcBef>
                <a:spcPts val="180"/>
              </a:spcBef>
              <a:spcAft>
                <a:spcPts val="0"/>
              </a:spcAft>
              <a:buClr>
                <a:schemeClr val="dk1"/>
              </a:buClr>
              <a:buSzPts val="2400"/>
              <a:buNone/>
              <a:defRPr/>
            </a:lvl8pPr>
            <a:lvl9pPr marL="4114800" lvl="8" indent="-228600" algn="l">
              <a:spcBef>
                <a:spcPts val="180"/>
              </a:spcBef>
              <a:spcAft>
                <a:spcPts val="0"/>
              </a:spcAft>
              <a:buClr>
                <a:schemeClr val="dk1"/>
              </a:buClr>
              <a:buSzPts val="2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09150" y="1491000"/>
            <a:ext cx="164697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10000"/>
              <a:buFont typeface="Comic Sans MS"/>
              <a:buNone/>
              <a:defRPr sz="10000" b="1" i="0" u="none" strike="noStrike" cap="none">
                <a:solidFill>
                  <a:schemeClr val="dk1"/>
                </a:solidFill>
                <a:latin typeface="Comic Sans MS"/>
                <a:ea typeface="Comic Sans MS"/>
                <a:cs typeface="Comic Sans MS"/>
                <a:sym typeface="Comic Sans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517175" y="4936525"/>
            <a:ext cx="8229600" cy="45261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dk1"/>
              </a:buClr>
              <a:buSzPts val="2400"/>
              <a:buFont typeface="Comic Sans MS"/>
              <a:buChar char="•"/>
              <a:defRPr sz="2400" i="0" u="none" strike="noStrike" cap="none">
                <a:solidFill>
                  <a:schemeClr val="dk1"/>
                </a:solidFill>
                <a:latin typeface="Comic Sans MS"/>
                <a:ea typeface="Comic Sans MS"/>
                <a:cs typeface="Comic Sans MS"/>
                <a:sym typeface="Comic Sans MS"/>
              </a:defRPr>
            </a:lvl1pPr>
            <a:lvl2pPr marL="914400" marR="0" lvl="1" indent="-381000" algn="l" rtl="0">
              <a:spcBef>
                <a:spcPts val="560"/>
              </a:spcBef>
              <a:spcAft>
                <a:spcPts val="0"/>
              </a:spcAft>
              <a:buClr>
                <a:schemeClr val="dk1"/>
              </a:buClr>
              <a:buSzPts val="2400"/>
              <a:buFont typeface="Comic Sans MS"/>
              <a:buChar char="–"/>
              <a:defRPr sz="2400" i="0" u="none" strike="noStrike" cap="none">
                <a:solidFill>
                  <a:schemeClr val="dk1"/>
                </a:solidFill>
                <a:latin typeface="Comic Sans MS"/>
                <a:ea typeface="Comic Sans MS"/>
                <a:cs typeface="Comic Sans MS"/>
                <a:sym typeface="Comic Sans MS"/>
              </a:defRPr>
            </a:lvl2pPr>
            <a:lvl3pPr marL="1371600" marR="0" lvl="2" indent="-381000" algn="l" rtl="0">
              <a:spcBef>
                <a:spcPts val="480"/>
              </a:spcBef>
              <a:spcAft>
                <a:spcPts val="0"/>
              </a:spcAft>
              <a:buClr>
                <a:schemeClr val="dk1"/>
              </a:buClr>
              <a:buSzPts val="2400"/>
              <a:buFont typeface="Comic Sans MS"/>
              <a:buChar char="•"/>
              <a:defRPr sz="2400" i="0" u="none" strike="noStrike" cap="none">
                <a:solidFill>
                  <a:schemeClr val="dk1"/>
                </a:solidFill>
                <a:latin typeface="Comic Sans MS"/>
                <a:ea typeface="Comic Sans MS"/>
                <a:cs typeface="Comic Sans MS"/>
                <a:sym typeface="Comic Sans MS"/>
              </a:defRPr>
            </a:lvl3pPr>
            <a:lvl4pPr marL="1828800" marR="0" lvl="3" indent="-381000" algn="l" rtl="0">
              <a:spcBef>
                <a:spcPts val="400"/>
              </a:spcBef>
              <a:spcAft>
                <a:spcPts val="0"/>
              </a:spcAft>
              <a:buClr>
                <a:schemeClr val="dk1"/>
              </a:buClr>
              <a:buSzPts val="2400"/>
              <a:buFont typeface="Comic Sans MS"/>
              <a:buChar char="–"/>
              <a:defRPr sz="2400" i="0" u="none" strike="noStrike" cap="none">
                <a:solidFill>
                  <a:schemeClr val="dk1"/>
                </a:solidFill>
                <a:latin typeface="Comic Sans MS"/>
                <a:ea typeface="Comic Sans MS"/>
                <a:cs typeface="Comic Sans MS"/>
                <a:sym typeface="Comic Sans MS"/>
              </a:defRPr>
            </a:lvl4pPr>
            <a:lvl5pPr marL="2286000" marR="0" lvl="4" indent="-381000" algn="l" rtl="0">
              <a:spcBef>
                <a:spcPts val="400"/>
              </a:spcBef>
              <a:spcAft>
                <a:spcPts val="0"/>
              </a:spcAft>
              <a:buClr>
                <a:schemeClr val="dk1"/>
              </a:buClr>
              <a:buSzPts val="2400"/>
              <a:buFont typeface="Comic Sans MS"/>
              <a:buChar char="»"/>
              <a:defRPr sz="2400" i="0" u="none" strike="noStrike" cap="none">
                <a:solidFill>
                  <a:schemeClr val="dk1"/>
                </a:solidFill>
                <a:latin typeface="Comic Sans MS"/>
                <a:ea typeface="Comic Sans MS"/>
                <a:cs typeface="Comic Sans MS"/>
                <a:sym typeface="Comic Sans MS"/>
              </a:defRPr>
            </a:lvl5pPr>
            <a:lvl6pPr marL="2743200" marR="0" lvl="5" indent="-381000" algn="l" rtl="0">
              <a:spcBef>
                <a:spcPts val="400"/>
              </a:spcBef>
              <a:spcAft>
                <a:spcPts val="0"/>
              </a:spcAft>
              <a:buClr>
                <a:schemeClr val="dk1"/>
              </a:buClr>
              <a:buSzPts val="2400"/>
              <a:buFont typeface="Comic Sans MS"/>
              <a:buChar char="•"/>
              <a:defRPr sz="2400" i="0" u="none" strike="noStrike" cap="none">
                <a:solidFill>
                  <a:schemeClr val="dk1"/>
                </a:solidFill>
                <a:latin typeface="Comic Sans MS"/>
                <a:ea typeface="Comic Sans MS"/>
                <a:cs typeface="Comic Sans MS"/>
                <a:sym typeface="Comic Sans MS"/>
              </a:defRPr>
            </a:lvl6pPr>
            <a:lvl7pPr marL="3200400" marR="0" lvl="6" indent="-381000" algn="l" rtl="0">
              <a:spcBef>
                <a:spcPts val="400"/>
              </a:spcBef>
              <a:spcAft>
                <a:spcPts val="0"/>
              </a:spcAft>
              <a:buClr>
                <a:schemeClr val="dk1"/>
              </a:buClr>
              <a:buSzPts val="2400"/>
              <a:buFont typeface="Comic Sans MS"/>
              <a:buChar char="•"/>
              <a:defRPr sz="2400" i="0" u="none" strike="noStrike" cap="none">
                <a:solidFill>
                  <a:schemeClr val="dk1"/>
                </a:solidFill>
                <a:latin typeface="Comic Sans MS"/>
                <a:ea typeface="Comic Sans MS"/>
                <a:cs typeface="Comic Sans MS"/>
                <a:sym typeface="Comic Sans MS"/>
              </a:defRPr>
            </a:lvl7pPr>
            <a:lvl8pPr marL="3657600" marR="0" lvl="7" indent="-381000" algn="l" rtl="0">
              <a:spcBef>
                <a:spcPts val="400"/>
              </a:spcBef>
              <a:spcAft>
                <a:spcPts val="0"/>
              </a:spcAft>
              <a:buClr>
                <a:schemeClr val="dk1"/>
              </a:buClr>
              <a:buSzPts val="2400"/>
              <a:buFont typeface="Comic Sans MS"/>
              <a:buChar char="•"/>
              <a:defRPr sz="2400" i="0" u="none" strike="noStrike" cap="none">
                <a:solidFill>
                  <a:schemeClr val="dk1"/>
                </a:solidFill>
                <a:latin typeface="Comic Sans MS"/>
                <a:ea typeface="Comic Sans MS"/>
                <a:cs typeface="Comic Sans MS"/>
                <a:sym typeface="Comic Sans MS"/>
              </a:defRPr>
            </a:lvl8pPr>
            <a:lvl9pPr marL="4114800" marR="0" lvl="8" indent="-381000" algn="l" rtl="0">
              <a:spcBef>
                <a:spcPts val="400"/>
              </a:spcBef>
              <a:spcAft>
                <a:spcPts val="0"/>
              </a:spcAft>
              <a:buClr>
                <a:schemeClr val="dk1"/>
              </a:buClr>
              <a:buSzPts val="2400"/>
              <a:buFont typeface="Comic Sans MS"/>
              <a:buChar char="•"/>
              <a:defRPr sz="2400" i="0" u="none" strike="noStrike" cap="none">
                <a:solidFill>
                  <a:schemeClr val="dk1"/>
                </a:solidFill>
                <a:latin typeface="Comic Sans MS"/>
                <a:ea typeface="Comic Sans MS"/>
                <a:cs typeface="Comic Sans MS"/>
                <a:sym typeface="Comic Sans M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venkateshcodes/Internship/tree/b1bec632c26a9d3346b3a6a97741f38c2e9770b0/KultureHire%20DA%20Intern/Data%20Collection%20week-02" TargetMode="External"/><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excel.cloud.microsoft/en-us/"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venkateshcodes/Internship/blob/b1bec632c26a9d3346b3a6a97741f38c2e9770b0/KultureHire%20DA%20Intern/Data%20Cleaning%20%26%20Standardization%20Using%20Excel%20week-03/Your%20Career%20Aspirations%20(Responses).xlsx" TargetMode="External"/><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venkateshcodes/Internship/blob/b1bec632c26a9d3346b3a6a97741f38c2e9770b0/KultureHire%20DA%20Intern/Data%20Cleaning%20%26%20Standardization%20Using%20Excel%20week-03/Cleaned%20dataset.xlsx" TargetMode="External"/><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excel.cloud.microsoft/en-us/"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hyperlink" Target="https://support.microsoft.com/en-us/office/overview-of-pivottables-and-pivotcharts-527c8fa3-02c0-445a-a2db-7794676bce96#:~:text=About%20PivotTables,in%20many%20user%2Dfriendly%20ways." TargetMode="External"/><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venkateshcodes/Internship/tree/b1bec632c26a9d3346b3a6a97741f38c2e9770b0/KultureHire%20DA%20Intern/EDA%20Process%20week-04" TargetMode="External"/><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dev.mysql.com/doc/"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venkateshcodes/Internship/blob/b1bec632c26a9d3346b3a6a97741f38c2e9770b0/KultureHire%20DA%20Intern/Data%20Analysis%20in%20SQL%20week-05/Sql%20Questions%20%20in%20my%20Journey.pdf" TargetMode="External"/><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venkateshcodes/Internship/tree/b1bec632c26a9d3346b3a6a97741f38c2e9770b0/KultureHire%20DA%20Intern/Data%20Analysis%20in%20SQL%20week-05" TargetMode="External"/><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excel.cloud.microsoft/en-us/"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venkateshcodes/Internship/blob/b1bec632c26a9d3346b3a6a97741f38c2e9770b0/KultureHire%20DA%20Intern/Dashboard%20using%20Excel%20week-06/Excel%20Dashboard.xlsx" TargetMode="External"/><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venkateshcodes/Internship/tree/b1bec632c26a9d3346b3a6a97741f38c2e9770b0/KultureHire%20DA%20Intern/Dashboard%20using%20Excel%20week-06" TargetMode="External"/><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4.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www.microsoft.com/en-us/power-platform/products/power-bi"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venkateshcodes/Internship/tree/b1bec632c26a9d3346b3a6a97741f38c2e9770b0/KultureHire%20DA%20Intern/Functional%20dashboards%20Using%20PowerBI%20week-07" TargetMode="External"/><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venkateshcodes/Internship/blob/b1bec632c26a9d3346b3a6a97741f38c2e9770b0/KultureHire%20DA%20Intern/Functional%20dashboards%20Using%20PowerBI%20week-07/Gen%20Z%20Dashboard.pbix" TargetMode="External"/><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7.jpg"/><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9.jpg"/><Relationship Id="rId5" Type="http://schemas.openxmlformats.org/officeDocument/2006/relationships/image" Target="../media/image10.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jpg"/><Relationship Id="rId5" Type="http://schemas.openxmlformats.org/officeDocument/2006/relationships/image" Target="../media/image10.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hyperlink" Target="https://www.microsoft.com/en-in/microsoft-365/powerpoint"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hyperlink" Target="https://www.linkedin.com/in/kedari-sri-venkatesh-359056347"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www.microsoft.com/en-in/microsoft-365/word"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github.com/venkateshcodes/Internship/tree/b1bec632c26a9d3346b3a6a97741f38c2e9770b0/KultureHire%20DA%20Intern/Problem%20Statement%20week-01" TargetMode="External"/><Relationship Id="rId5" Type="http://schemas.openxmlformats.org/officeDocument/2006/relationships/image" Target="../media/image10.png"/><Relationship Id="rId4" Type="http://schemas.openxmlformats.org/officeDocument/2006/relationships/image" Target="../media/image9.png"/><Relationship Id="rId9"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forms.gle/9JeqefJSrz1C3M1N6" TargetMode="Externa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47"/>
        <p:cNvGrpSpPr/>
        <p:nvPr/>
      </p:nvGrpSpPr>
      <p:grpSpPr>
        <a:xfrm>
          <a:off x="0" y="0"/>
          <a:ext cx="0" cy="0"/>
          <a:chOff x="0" y="0"/>
          <a:chExt cx="0" cy="0"/>
        </a:xfrm>
      </p:grpSpPr>
      <p:pic>
        <p:nvPicPr>
          <p:cNvPr id="48" name="Google Shape;48;p11"/>
          <p:cNvPicPr preferRelativeResize="0"/>
          <p:nvPr/>
        </p:nvPicPr>
        <p:blipFill>
          <a:blip r:embed="rId3">
            <a:alphaModFix/>
          </a:blip>
          <a:stretch>
            <a:fillRect/>
          </a:stretch>
        </p:blipFill>
        <p:spPr>
          <a:xfrm>
            <a:off x="514350" y="719126"/>
            <a:ext cx="17259300" cy="8848749"/>
          </a:xfrm>
          <a:prstGeom prst="rect">
            <a:avLst/>
          </a:prstGeom>
          <a:noFill/>
          <a:ln>
            <a:noFill/>
          </a:ln>
        </p:spPr>
      </p:pic>
      <p:grpSp>
        <p:nvGrpSpPr>
          <p:cNvPr id="53" name="Google Shape;53;p11"/>
          <p:cNvGrpSpPr/>
          <p:nvPr/>
        </p:nvGrpSpPr>
        <p:grpSpPr>
          <a:xfrm>
            <a:off x="7113495" y="7187616"/>
            <a:ext cx="5307052" cy="1317091"/>
            <a:chOff x="0" y="-47625"/>
            <a:chExt cx="1397733" cy="346886"/>
          </a:xfrm>
        </p:grpSpPr>
        <p:sp>
          <p:nvSpPr>
            <p:cNvPr id="54" name="Google Shape;54;p11"/>
            <p:cNvSpPr/>
            <p:nvPr/>
          </p:nvSpPr>
          <p:spPr>
            <a:xfrm>
              <a:off x="0" y="0"/>
              <a:ext cx="1397733" cy="299261"/>
            </a:xfrm>
            <a:custGeom>
              <a:avLst/>
              <a:gdLst/>
              <a:ahLst/>
              <a:cxnLst/>
              <a:rect l="l" t="t" r="r" b="b"/>
              <a:pathLst>
                <a:path w="1397733" h="299261" extrusionOk="0">
                  <a:moveTo>
                    <a:pt x="74399" y="0"/>
                  </a:moveTo>
                  <a:lnTo>
                    <a:pt x="1323334" y="0"/>
                  </a:lnTo>
                  <a:cubicBezTo>
                    <a:pt x="1364424" y="0"/>
                    <a:pt x="1397733" y="33310"/>
                    <a:pt x="1397733" y="74399"/>
                  </a:cubicBezTo>
                  <a:lnTo>
                    <a:pt x="1397733" y="224862"/>
                  </a:lnTo>
                  <a:cubicBezTo>
                    <a:pt x="1397733" y="265952"/>
                    <a:pt x="1364424" y="299261"/>
                    <a:pt x="1323334" y="299261"/>
                  </a:cubicBezTo>
                  <a:lnTo>
                    <a:pt x="74399" y="299261"/>
                  </a:lnTo>
                  <a:cubicBezTo>
                    <a:pt x="33310" y="299261"/>
                    <a:pt x="0" y="265952"/>
                    <a:pt x="0" y="224862"/>
                  </a:cubicBezTo>
                  <a:lnTo>
                    <a:pt x="0" y="74399"/>
                  </a:lnTo>
                  <a:cubicBezTo>
                    <a:pt x="0" y="33310"/>
                    <a:pt x="33310" y="0"/>
                    <a:pt x="74399" y="0"/>
                  </a:cubicBezTo>
                  <a:close/>
                </a:path>
              </a:pathLst>
            </a:custGeom>
            <a:solidFill>
              <a:srgbClr val="EEA535"/>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1"/>
            <p:cNvSpPr txBox="1"/>
            <p:nvPr/>
          </p:nvSpPr>
          <p:spPr>
            <a:xfrm>
              <a:off x="0" y="-47625"/>
              <a:ext cx="1397733" cy="34688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 name="Google Shape;56;p11"/>
          <p:cNvSpPr txBox="1"/>
          <p:nvPr/>
        </p:nvSpPr>
        <p:spPr>
          <a:xfrm>
            <a:off x="2264913" y="5871281"/>
            <a:ext cx="14215371" cy="579646"/>
          </a:xfrm>
          <a:prstGeom prst="rect">
            <a:avLst/>
          </a:prstGeom>
          <a:noFill/>
          <a:ln>
            <a:noFill/>
          </a:ln>
        </p:spPr>
        <p:txBody>
          <a:bodyPr spcFirstLastPara="1" wrap="square" lIns="0" tIns="0" rIns="0" bIns="0" anchor="t" anchorCtr="0">
            <a:spAutoFit/>
          </a:bodyPr>
          <a:lstStyle/>
          <a:p>
            <a:pPr marL="264160" marR="256540" algn="ctr">
              <a:lnSpc>
                <a:spcPct val="100000"/>
              </a:lnSpc>
              <a:spcBef>
                <a:spcPts val="175"/>
              </a:spcBef>
            </a:pPr>
            <a:r>
              <a:rPr lang="en-US" sz="3600" b="1" spc="-10" dirty="0">
                <a:latin typeface="Trebuchet MS"/>
                <a:cs typeface="Trebuchet MS"/>
              </a:rPr>
              <a:t>Project Title: Understanding </a:t>
            </a:r>
            <a:r>
              <a:rPr lang="en-US" sz="3600" b="1" spc="85" dirty="0">
                <a:latin typeface="Trebuchet MS"/>
                <a:cs typeface="Trebuchet MS"/>
              </a:rPr>
              <a:t>Career </a:t>
            </a:r>
            <a:r>
              <a:rPr lang="en-US" sz="3600" b="1" dirty="0">
                <a:latin typeface="Trebuchet MS"/>
                <a:cs typeface="Trebuchet MS"/>
              </a:rPr>
              <a:t>Aspirations</a:t>
            </a:r>
            <a:r>
              <a:rPr lang="en-US" sz="3600" b="1" spc="350" dirty="0">
                <a:latin typeface="Trebuchet MS"/>
                <a:cs typeface="Trebuchet MS"/>
              </a:rPr>
              <a:t> </a:t>
            </a:r>
            <a:r>
              <a:rPr lang="en-US" sz="3600" b="1" spc="-25" dirty="0">
                <a:latin typeface="Trebuchet MS"/>
                <a:cs typeface="Trebuchet MS"/>
              </a:rPr>
              <a:t>of </a:t>
            </a:r>
            <a:r>
              <a:rPr lang="en-US" sz="3600" b="1" spc="180" dirty="0">
                <a:latin typeface="Trebuchet MS"/>
                <a:cs typeface="Trebuchet MS"/>
              </a:rPr>
              <a:t>Gen</a:t>
            </a:r>
            <a:r>
              <a:rPr lang="en-US" sz="3600" b="1" spc="-120" dirty="0">
                <a:latin typeface="Trebuchet MS"/>
                <a:cs typeface="Trebuchet MS"/>
              </a:rPr>
              <a:t> </a:t>
            </a:r>
            <a:r>
              <a:rPr lang="en-US" sz="3600" b="1" spc="620" dirty="0">
                <a:latin typeface="Trebuchet MS"/>
                <a:cs typeface="Trebuchet MS"/>
              </a:rPr>
              <a:t>Z</a:t>
            </a:r>
            <a:endParaRPr lang="en-US" sz="3600" dirty="0">
              <a:latin typeface="Trebuchet MS"/>
              <a:cs typeface="Trebuchet MS"/>
            </a:endParaRPr>
          </a:p>
        </p:txBody>
      </p:sp>
      <p:sp>
        <p:nvSpPr>
          <p:cNvPr id="57" name="Google Shape;57;p11"/>
          <p:cNvSpPr txBox="1"/>
          <p:nvPr/>
        </p:nvSpPr>
        <p:spPr>
          <a:xfrm>
            <a:off x="7662810" y="7791451"/>
            <a:ext cx="4567500" cy="435900"/>
          </a:xfrm>
          <a:prstGeom prst="rect">
            <a:avLst/>
          </a:prstGeom>
          <a:noFill/>
          <a:ln>
            <a:noFill/>
          </a:ln>
        </p:spPr>
        <p:txBody>
          <a:bodyPr spcFirstLastPara="1" wrap="square" lIns="0" tIns="0" rIns="0" bIns="0" anchor="t" anchorCtr="0">
            <a:spAutoFit/>
          </a:bodyPr>
          <a:lstStyle/>
          <a:p>
            <a:pPr marL="0" marR="0" lvl="0" indent="0" algn="l" rtl="0">
              <a:lnSpc>
                <a:spcPct val="90973"/>
              </a:lnSpc>
              <a:spcBef>
                <a:spcPts val="0"/>
              </a:spcBef>
              <a:spcAft>
                <a:spcPts val="0"/>
              </a:spcAft>
              <a:buNone/>
            </a:pPr>
            <a:r>
              <a:rPr lang="en-US" sz="3113" b="0" i="0" u="none" strike="noStrike" cap="none" dirty="0">
                <a:solidFill>
                  <a:srgbClr val="000000"/>
                </a:solidFill>
                <a:latin typeface="Bricolage Grotesque"/>
                <a:ea typeface="Bricolage Grotesque"/>
                <a:cs typeface="Bricolage Grotesque"/>
                <a:sym typeface="Bricolage Grotesque"/>
              </a:rPr>
              <a:t>KEDARI SRI VENKATESH</a:t>
            </a:r>
            <a:endParaRPr dirty="0"/>
          </a:p>
        </p:txBody>
      </p:sp>
      <p:sp>
        <p:nvSpPr>
          <p:cNvPr id="22" name="TextBox 21">
            <a:extLst>
              <a:ext uri="{FF2B5EF4-FFF2-40B4-BE49-F238E27FC236}">
                <a16:creationId xmlns:a16="http://schemas.microsoft.com/office/drawing/2014/main" id="{C773AA5E-A064-762B-41DD-6941F414481F}"/>
              </a:ext>
            </a:extLst>
          </p:cNvPr>
          <p:cNvSpPr txBox="1"/>
          <p:nvPr/>
        </p:nvSpPr>
        <p:spPr>
          <a:xfrm>
            <a:off x="2530928" y="2545267"/>
            <a:ext cx="13683343" cy="3046988"/>
          </a:xfrm>
          <a:prstGeom prst="rect">
            <a:avLst/>
          </a:prstGeom>
          <a:noFill/>
        </p:spPr>
        <p:txBody>
          <a:bodyPr wrap="square" rtlCol="0">
            <a:spAutoFit/>
          </a:bodyPr>
          <a:lstStyle/>
          <a:p>
            <a:pPr algn="ctr"/>
            <a:r>
              <a:rPr lang="en-IN" sz="9600" dirty="0">
                <a:latin typeface="Impact" panose="020B0806030902050204" pitchFamily="34" charset="0"/>
              </a:rPr>
              <a:t>DATA ANALYST INTERNSHIP ON KULTUREHIRE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sp>
        <p:nvSpPr>
          <p:cNvPr id="134" name="Google Shape;134;p15"/>
          <p:cNvSpPr/>
          <p:nvPr/>
        </p:nvSpPr>
        <p:spPr>
          <a:xfrm rot="6575669">
            <a:off x="310209" y="272259"/>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15255775" y="7130500"/>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4" name="TextBox 3">
            <a:extLst>
              <a:ext uri="{FF2B5EF4-FFF2-40B4-BE49-F238E27FC236}">
                <a16:creationId xmlns:a16="http://schemas.microsoft.com/office/drawing/2014/main" id="{BB910FB6-4231-34F0-DAE2-35BDA61ACB0C}"/>
              </a:ext>
            </a:extLst>
          </p:cNvPr>
          <p:cNvSpPr txBox="1"/>
          <p:nvPr/>
        </p:nvSpPr>
        <p:spPr>
          <a:xfrm>
            <a:off x="547734" y="2233435"/>
            <a:ext cx="12964886" cy="7478970"/>
          </a:xfrm>
          <a:prstGeom prst="rect">
            <a:avLst/>
          </a:prstGeom>
          <a:noFill/>
        </p:spPr>
        <p:txBody>
          <a:bodyPr wrap="square" rtlCol="0">
            <a:spAutoFit/>
          </a:bodyPr>
          <a:lstStyle/>
          <a:p>
            <a:r>
              <a:rPr lang="en-US" sz="2400" dirty="0">
                <a:latin typeface="Comic Sans MS" panose="030F0702030302020204" pitchFamily="66" charset="0"/>
              </a:rPr>
              <a:t>Through this process, valuable information was gathered on:</a:t>
            </a:r>
          </a:p>
          <a:p>
            <a:endParaRPr lang="en-US" sz="2400" dirty="0">
              <a:latin typeface="Comic Sans MS" panose="030F0702030302020204" pitchFamily="66" charset="0"/>
            </a:endParaRPr>
          </a:p>
          <a:p>
            <a:pPr marL="457200" indent="-457200">
              <a:buFont typeface="+mj-lt"/>
              <a:buAutoNum type="arabicPeriod"/>
            </a:pPr>
            <a:r>
              <a:rPr lang="en-US" sz="2400" b="1" dirty="0">
                <a:latin typeface="Comic Sans MS" panose="030F0702030302020204" pitchFamily="66" charset="0"/>
              </a:rPr>
              <a:t>Demographics</a:t>
            </a:r>
            <a:r>
              <a:rPr lang="en-US" sz="2400" dirty="0">
                <a:latin typeface="Comic Sans MS" panose="030F0702030302020204" pitchFamily="66" charset="0"/>
              </a:rPr>
              <a:t> such as age, education level, and graduation year, </a:t>
            </a:r>
          </a:p>
          <a:p>
            <a:r>
              <a:rPr lang="en-US" sz="2400" dirty="0">
                <a:latin typeface="Comic Sans MS" panose="030F0702030302020204" pitchFamily="66" charset="0"/>
              </a:rPr>
              <a:t>     to categorize respondents into generations (Gen Z, Millennials, etc.).</a:t>
            </a:r>
          </a:p>
          <a:p>
            <a:pPr marL="457200" indent="-457200">
              <a:buFont typeface="+mj-lt"/>
              <a:buAutoNum type="arabicPeriod"/>
            </a:pPr>
            <a:r>
              <a:rPr lang="en-US" sz="2400" b="1" dirty="0">
                <a:latin typeface="Comic Sans MS" panose="030F0702030302020204" pitchFamily="66" charset="0"/>
              </a:rPr>
              <a:t>Employment status and job acquisition timelines</a:t>
            </a:r>
            <a:r>
              <a:rPr lang="en-US" sz="2400" dirty="0">
                <a:latin typeface="Comic Sans MS" panose="030F0702030302020204" pitchFamily="66" charset="0"/>
              </a:rPr>
              <a:t>, which helped understand </a:t>
            </a:r>
          </a:p>
          <a:p>
            <a:r>
              <a:rPr lang="en-US" sz="2400" dirty="0">
                <a:latin typeface="Comic Sans MS" panose="030F0702030302020204" pitchFamily="66" charset="0"/>
              </a:rPr>
              <a:t>     how quickly different generations find jobs after finishing their education.</a:t>
            </a:r>
          </a:p>
          <a:p>
            <a:pPr marL="457200" indent="-457200">
              <a:buFont typeface="+mj-lt"/>
              <a:buAutoNum type="arabicPeriod"/>
            </a:pPr>
            <a:r>
              <a:rPr lang="en-US" sz="2400" b="1" dirty="0">
                <a:latin typeface="Comic Sans MS" panose="030F0702030302020204" pitchFamily="66" charset="0"/>
              </a:rPr>
              <a:t>Work environment preferences</a:t>
            </a:r>
            <a:r>
              <a:rPr lang="en-US" sz="2400" dirty="0">
                <a:latin typeface="Comic Sans MS" panose="030F0702030302020204" pitchFamily="66" charset="0"/>
              </a:rPr>
              <a:t> (remote, hybrid, office-based), and current job roles, to study generational choices and career positions.</a:t>
            </a:r>
          </a:p>
          <a:p>
            <a:pPr marL="457200" indent="-457200">
              <a:buFont typeface="+mj-lt"/>
              <a:buAutoNum type="arabicPeriod"/>
            </a:pPr>
            <a:r>
              <a:rPr lang="en-US" sz="2400" b="1" dirty="0">
                <a:latin typeface="Comic Sans MS" panose="030F0702030302020204" pitchFamily="66" charset="0"/>
              </a:rPr>
              <a:t>Job switching habits</a:t>
            </a:r>
            <a:r>
              <a:rPr lang="en-US" sz="2400" dirty="0">
                <a:latin typeface="Comic Sans MS" panose="030F0702030302020204" pitchFamily="66" charset="0"/>
              </a:rPr>
              <a:t> and </a:t>
            </a:r>
            <a:r>
              <a:rPr lang="en-US" sz="2400" b="1" dirty="0">
                <a:latin typeface="Comic Sans MS" panose="030F0702030302020204" pitchFamily="66" charset="0"/>
              </a:rPr>
              <a:t>expected duration in roles</a:t>
            </a:r>
            <a:r>
              <a:rPr lang="en-US" sz="2400" dirty="0">
                <a:latin typeface="Comic Sans MS" panose="030F0702030302020204" pitchFamily="66" charset="0"/>
              </a:rPr>
              <a:t>, revealing how stable or flexible younger and older generations are in their careers.</a:t>
            </a:r>
          </a:p>
          <a:p>
            <a:pPr marL="457200" indent="-457200">
              <a:buFont typeface="+mj-lt"/>
              <a:buAutoNum type="arabicPeriod"/>
            </a:pPr>
            <a:r>
              <a:rPr lang="en-US" sz="2400" b="1" dirty="0">
                <a:latin typeface="Comic Sans MS" panose="030F0702030302020204" pitchFamily="66" charset="0"/>
              </a:rPr>
              <a:t>Career motivations</a:t>
            </a:r>
            <a:r>
              <a:rPr lang="en-US" sz="2400" dirty="0">
                <a:latin typeface="Comic Sans MS" panose="030F0702030302020204" pitchFamily="66" charset="0"/>
              </a:rPr>
              <a:t> (like salary, learning, job stability), and future goals (like starting a business or switching careers), to uncover what drives people at different life stages.</a:t>
            </a:r>
          </a:p>
          <a:p>
            <a:pPr marL="457200" indent="-457200">
              <a:buFont typeface="+mj-lt"/>
              <a:buAutoNum type="arabicPeriod"/>
            </a:pPr>
            <a:r>
              <a:rPr lang="en-US" sz="2400" b="1" dirty="0">
                <a:latin typeface="Comic Sans MS" panose="030F0702030302020204" pitchFamily="66" charset="0"/>
              </a:rPr>
              <a:t>Skill development patterns</a:t>
            </a:r>
            <a:r>
              <a:rPr lang="en-US" sz="2400" dirty="0">
                <a:latin typeface="Comic Sans MS" panose="030F0702030302020204" pitchFamily="66" charset="0"/>
              </a:rPr>
              <a:t>, including how individuals learn new skills (college, online, mentorship, etc.) and whether their education prepared them well for their jobs.</a:t>
            </a:r>
          </a:p>
          <a:p>
            <a:pPr marL="457200" indent="-457200">
              <a:buFont typeface="+mj-lt"/>
              <a:buAutoNum type="arabicPeriod"/>
            </a:pPr>
            <a:r>
              <a:rPr lang="en-US" sz="2400" b="1" dirty="0">
                <a:latin typeface="Comic Sans MS" panose="030F0702030302020204" pitchFamily="66" charset="0"/>
              </a:rPr>
              <a:t>The importance of continuous learning</a:t>
            </a:r>
            <a:r>
              <a:rPr lang="en-US" sz="2400" dirty="0">
                <a:latin typeface="Comic Sans MS" panose="030F0702030302020204" pitchFamily="66" charset="0"/>
              </a:rPr>
              <a:t> and whether people pursue extra certifications or training to stay updated in their fields.</a:t>
            </a:r>
          </a:p>
          <a:p>
            <a:pPr marL="457200" indent="-457200">
              <a:buFont typeface="+mj-lt"/>
              <a:buAutoNum type="arabicPeriod"/>
            </a:pPr>
            <a:r>
              <a:rPr lang="en-US" sz="2400" b="1" dirty="0">
                <a:latin typeface="Comic Sans MS" panose="030F0702030302020204" pitchFamily="66" charset="0"/>
              </a:rPr>
              <a:t>Personal insights</a:t>
            </a:r>
            <a:r>
              <a:rPr lang="en-US" sz="2400" dirty="0">
                <a:latin typeface="Comic Sans MS" panose="030F0702030302020204" pitchFamily="66" charset="0"/>
              </a:rPr>
              <a:t>, via open-ended responses, on current job roles or reasons for unemployment, offering deeper understanding beyond multiple-choice data.</a:t>
            </a:r>
          </a:p>
          <a:p>
            <a:endParaRPr lang="en-IN" sz="2400" dirty="0">
              <a:latin typeface="Comic Sans MS" panose="030F0702030302020204" pitchFamily="66" charset="0"/>
            </a:endParaRPr>
          </a:p>
        </p:txBody>
      </p:sp>
      <p:sp>
        <p:nvSpPr>
          <p:cNvPr id="5" name="TextBox 4">
            <a:extLst>
              <a:ext uri="{FF2B5EF4-FFF2-40B4-BE49-F238E27FC236}">
                <a16:creationId xmlns:a16="http://schemas.microsoft.com/office/drawing/2014/main" id="{6442F72C-BFAD-C697-B8BF-7551A7013837}"/>
              </a:ext>
            </a:extLst>
          </p:cNvPr>
          <p:cNvSpPr txBox="1"/>
          <p:nvPr/>
        </p:nvSpPr>
        <p:spPr>
          <a:xfrm>
            <a:off x="6649447" y="914399"/>
            <a:ext cx="3739243" cy="646331"/>
          </a:xfrm>
          <a:prstGeom prst="rect">
            <a:avLst/>
          </a:prstGeom>
          <a:noFill/>
        </p:spPr>
        <p:txBody>
          <a:bodyPr wrap="square" rtlCol="0">
            <a:spAutoFit/>
          </a:bodyPr>
          <a:lstStyle/>
          <a:p>
            <a:pPr algn="ctr"/>
            <a:r>
              <a:rPr lang="en-IN" sz="3600" dirty="0">
                <a:latin typeface="Comic Sans MS" panose="030F0702030302020204" pitchFamily="66" charset="0"/>
              </a:rPr>
              <a:t>My Work</a:t>
            </a:r>
          </a:p>
        </p:txBody>
      </p:sp>
      <p:pic>
        <p:nvPicPr>
          <p:cNvPr id="7" name="Picture 6" descr="A black arrow pointing up&#10;&#10;AI-generated content may be incorrect.">
            <a:extLst>
              <a:ext uri="{FF2B5EF4-FFF2-40B4-BE49-F238E27FC236}">
                <a16:creationId xmlns:a16="http://schemas.microsoft.com/office/drawing/2014/main" id="{8486B4FC-7FB6-6EFD-0A65-1695F14A3EE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21054686">
            <a:off x="11990299" y="4909975"/>
            <a:ext cx="5605838" cy="2270420"/>
          </a:xfrm>
          <a:prstGeom prst="rect">
            <a:avLst/>
          </a:prstGeom>
        </p:spPr>
      </p:pic>
      <p:pic>
        <p:nvPicPr>
          <p:cNvPr id="3" name="Picture 2" descr="A group of objects on a black background&#10;&#10;AI-generated content may be incorrect.">
            <a:hlinkClick r:id="rId8"/>
            <a:extLst>
              <a:ext uri="{FF2B5EF4-FFF2-40B4-BE49-F238E27FC236}">
                <a16:creationId xmlns:a16="http://schemas.microsoft.com/office/drawing/2014/main" id="{C61E59B1-730E-1190-BA90-93F910835273}"/>
              </a:ext>
            </a:extLst>
          </p:cNvPr>
          <p:cNvPicPr>
            <a:picLocks noChangeAspect="1"/>
          </p:cNvPicPr>
          <p:nvPr/>
        </p:nvPicPr>
        <p:blipFill>
          <a:blip r:embed="rId9"/>
          <a:stretch>
            <a:fillRect/>
          </a:stretch>
        </p:blipFill>
        <p:spPr>
          <a:xfrm rot="20874314">
            <a:off x="12247572" y="696851"/>
            <a:ext cx="5686425" cy="3981450"/>
          </a:xfrm>
          <a:prstGeom prst="rect">
            <a:avLst/>
          </a:prstGeom>
        </p:spPr>
      </p:pic>
    </p:spTree>
    <p:extLst>
      <p:ext uri="{BB962C8B-B14F-4D97-AF65-F5344CB8AC3E}">
        <p14:creationId xmlns:p14="http://schemas.microsoft.com/office/powerpoint/2010/main" val="3671791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grpSp>
        <p:nvGrpSpPr>
          <p:cNvPr id="128" name="Google Shape;128;p15"/>
          <p:cNvGrpSpPr/>
          <p:nvPr/>
        </p:nvGrpSpPr>
        <p:grpSpPr>
          <a:xfrm>
            <a:off x="862682" y="1197108"/>
            <a:ext cx="1751261" cy="1751261"/>
            <a:chOff x="0" y="0"/>
            <a:chExt cx="812800" cy="812800"/>
          </a:xfrm>
        </p:grpSpPr>
        <p:sp>
          <p:nvSpPr>
            <p:cNvPr id="129" name="Google Shape;12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A535"/>
            </a:solidFill>
            <a:ln w="10477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1" name="Google Shape;131;p15"/>
          <p:cNvSpPr txBox="1"/>
          <p:nvPr/>
        </p:nvSpPr>
        <p:spPr>
          <a:xfrm>
            <a:off x="2120094" y="1444355"/>
            <a:ext cx="15851121" cy="1028487"/>
          </a:xfrm>
          <a:prstGeom prst="rect">
            <a:avLst/>
          </a:prstGeom>
          <a:noFill/>
          <a:ln>
            <a:noFill/>
          </a:ln>
        </p:spPr>
        <p:txBody>
          <a:bodyPr spcFirstLastPara="1" wrap="square" lIns="0" tIns="0" rIns="0" bIns="0" anchor="t" anchorCtr="0">
            <a:spAutoFit/>
          </a:bodyPr>
          <a:lstStyle/>
          <a:p>
            <a:pPr algn="ctr">
              <a:lnSpc>
                <a:spcPct val="100000"/>
              </a:lnSpc>
              <a:spcBef>
                <a:spcPts val="105"/>
              </a:spcBef>
            </a:pPr>
            <a:r>
              <a:rPr lang="en-IN" sz="6600" b="1" spc="-20" dirty="0">
                <a:solidFill>
                  <a:schemeClr val="tx1"/>
                </a:solidFill>
                <a:latin typeface="Comic Sans MS" panose="030F0702030302020204" pitchFamily="66" charset="0"/>
                <a:cs typeface="Trebuchet MS"/>
              </a:rPr>
              <a:t>Data Cleaning and standardisation</a:t>
            </a:r>
            <a:endParaRPr lang="en-IN" sz="6600" dirty="0">
              <a:solidFill>
                <a:schemeClr val="tx1"/>
              </a:solidFill>
              <a:latin typeface="Comic Sans MS" panose="030F0702030302020204" pitchFamily="66" charset="0"/>
              <a:cs typeface="Trebuchet MS"/>
            </a:endParaRPr>
          </a:p>
        </p:txBody>
      </p:sp>
      <p:sp>
        <p:nvSpPr>
          <p:cNvPr id="132" name="Google Shape;132;p15"/>
          <p:cNvSpPr txBox="1"/>
          <p:nvPr/>
        </p:nvSpPr>
        <p:spPr>
          <a:xfrm>
            <a:off x="1060248" y="1518780"/>
            <a:ext cx="1553700" cy="1107900"/>
          </a:xfrm>
          <a:prstGeom prst="rect">
            <a:avLst/>
          </a:prstGeom>
          <a:noFill/>
          <a:ln>
            <a:noFill/>
          </a:ln>
        </p:spPr>
        <p:txBody>
          <a:bodyPr spcFirstLastPara="1" wrap="square" lIns="0" tIns="0" rIns="0" bIns="0" anchor="t" anchorCtr="0">
            <a:spAutoFit/>
          </a:bodyPr>
          <a:lstStyle/>
          <a:p>
            <a:pPr marL="0" marR="0" lvl="0" indent="0" algn="l" rtl="0">
              <a:lnSpc>
                <a:spcPct val="90998"/>
              </a:lnSpc>
              <a:spcBef>
                <a:spcPts val="0"/>
              </a:spcBef>
              <a:spcAft>
                <a:spcPts val="0"/>
              </a:spcAft>
              <a:buNone/>
            </a:pPr>
            <a:r>
              <a:rPr lang="en-US" sz="7910" b="1" i="0" u="none" strike="noStrike" cap="none" dirty="0">
                <a:solidFill>
                  <a:srgbClr val="000000"/>
                </a:solidFill>
                <a:latin typeface="Comic Sans MS"/>
                <a:ea typeface="Comic Sans MS"/>
                <a:cs typeface="Comic Sans MS"/>
                <a:sym typeface="Comic Sans MS"/>
              </a:rPr>
              <a:t>03</a:t>
            </a:r>
            <a:endParaRPr b="1" dirty="0">
              <a:latin typeface="Comic Sans MS"/>
              <a:ea typeface="Comic Sans MS"/>
              <a:cs typeface="Comic Sans MS"/>
              <a:sym typeface="Comic Sans MS"/>
            </a:endParaRPr>
          </a:p>
        </p:txBody>
      </p:sp>
      <p:sp>
        <p:nvSpPr>
          <p:cNvPr id="134" name="Google Shape;134;p15"/>
          <p:cNvSpPr/>
          <p:nvPr/>
        </p:nvSpPr>
        <p:spPr>
          <a:xfrm rot="6575669">
            <a:off x="502333" y="3326855"/>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592718" y="6820926"/>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2" name="TextBox 1">
            <a:extLst>
              <a:ext uri="{FF2B5EF4-FFF2-40B4-BE49-F238E27FC236}">
                <a16:creationId xmlns:a16="http://schemas.microsoft.com/office/drawing/2014/main" id="{3DCDE793-7322-E1BF-9301-6234D4239B5A}"/>
              </a:ext>
            </a:extLst>
          </p:cNvPr>
          <p:cNvSpPr txBox="1"/>
          <p:nvPr/>
        </p:nvSpPr>
        <p:spPr>
          <a:xfrm>
            <a:off x="2946146" y="3187892"/>
            <a:ext cx="5029200" cy="646331"/>
          </a:xfrm>
          <a:prstGeom prst="rect">
            <a:avLst/>
          </a:prstGeom>
          <a:noFill/>
        </p:spPr>
        <p:txBody>
          <a:bodyPr wrap="square" rtlCol="0">
            <a:spAutoFit/>
          </a:bodyPr>
          <a:lstStyle/>
          <a:p>
            <a:r>
              <a:rPr lang="en-IN" sz="3600" dirty="0">
                <a:latin typeface="Comic Sans MS" panose="030F0702030302020204" pitchFamily="66" charset="0"/>
              </a:rPr>
              <a:t>My view</a:t>
            </a:r>
          </a:p>
        </p:txBody>
      </p:sp>
      <p:sp>
        <p:nvSpPr>
          <p:cNvPr id="5" name="TextBox 4">
            <a:extLst>
              <a:ext uri="{FF2B5EF4-FFF2-40B4-BE49-F238E27FC236}">
                <a16:creationId xmlns:a16="http://schemas.microsoft.com/office/drawing/2014/main" id="{326DD20F-A40E-2361-4885-0376F6C44B55}"/>
              </a:ext>
            </a:extLst>
          </p:cNvPr>
          <p:cNvSpPr txBox="1"/>
          <p:nvPr/>
        </p:nvSpPr>
        <p:spPr>
          <a:xfrm>
            <a:off x="10796345" y="8856532"/>
            <a:ext cx="6629001" cy="646331"/>
          </a:xfrm>
          <a:prstGeom prst="rect">
            <a:avLst/>
          </a:prstGeom>
          <a:noFill/>
        </p:spPr>
        <p:txBody>
          <a:bodyPr wrap="square" rtlCol="0">
            <a:spAutoFit/>
          </a:bodyPr>
          <a:lstStyle/>
          <a:p>
            <a:pPr algn="ctr"/>
            <a:r>
              <a:rPr lang="en-IN" sz="3600" b="1" dirty="0">
                <a:latin typeface="Comic Sans MS" panose="030F0702030302020204" pitchFamily="66" charset="0"/>
              </a:rPr>
              <a:t>Tools Used: </a:t>
            </a:r>
            <a:r>
              <a:rPr lang="en-IN" sz="3600" dirty="0">
                <a:latin typeface="Comic Sans MS" panose="030F0702030302020204" pitchFamily="66" charset="0"/>
              </a:rPr>
              <a:t>Microsoft Excel</a:t>
            </a:r>
          </a:p>
        </p:txBody>
      </p:sp>
      <p:sp>
        <p:nvSpPr>
          <p:cNvPr id="6" name="Rectangle: Rounded Corners 5">
            <a:extLst>
              <a:ext uri="{FF2B5EF4-FFF2-40B4-BE49-F238E27FC236}">
                <a16:creationId xmlns:a16="http://schemas.microsoft.com/office/drawing/2014/main" id="{D0D8CFA0-2A7A-FCC1-C6EF-92FDEA319A63}"/>
              </a:ext>
            </a:extLst>
          </p:cNvPr>
          <p:cNvSpPr/>
          <p:nvPr/>
        </p:nvSpPr>
        <p:spPr>
          <a:xfrm>
            <a:off x="14520833" y="6492766"/>
            <a:ext cx="2325415" cy="1834805"/>
          </a:xfrm>
          <a:prstGeom prst="roundRect">
            <a:avLst>
              <a:gd name="adj" fmla="val 6878"/>
            </a:avLst>
          </a:prstGeom>
          <a:no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descr="A logo of a microsoft office&#10;&#10;AI-generated content may be incorrect.">
            <a:hlinkClick r:id="rId6"/>
            <a:extLst>
              <a:ext uri="{FF2B5EF4-FFF2-40B4-BE49-F238E27FC236}">
                <a16:creationId xmlns:a16="http://schemas.microsoft.com/office/drawing/2014/main" id="{F0368B79-B4AC-3959-8B06-89BD260176BA}"/>
              </a:ext>
            </a:extLst>
          </p:cNvPr>
          <p:cNvPicPr>
            <a:picLocks noChangeAspect="1"/>
          </p:cNvPicPr>
          <p:nvPr/>
        </p:nvPicPr>
        <p:blipFill>
          <a:blip r:embed="rId7"/>
          <a:stretch>
            <a:fillRect/>
          </a:stretch>
        </p:blipFill>
        <p:spPr>
          <a:xfrm>
            <a:off x="14341215" y="6157651"/>
            <a:ext cx="2505033" cy="2505033"/>
          </a:xfrm>
          <a:prstGeom prst="rect">
            <a:avLst/>
          </a:prstGeom>
        </p:spPr>
      </p:pic>
      <p:sp>
        <p:nvSpPr>
          <p:cNvPr id="10" name="TextBox 9">
            <a:extLst>
              <a:ext uri="{FF2B5EF4-FFF2-40B4-BE49-F238E27FC236}">
                <a16:creationId xmlns:a16="http://schemas.microsoft.com/office/drawing/2014/main" id="{5970E486-45DC-25B8-C392-ECEB528F83DF}"/>
              </a:ext>
            </a:extLst>
          </p:cNvPr>
          <p:cNvSpPr txBox="1"/>
          <p:nvPr/>
        </p:nvSpPr>
        <p:spPr>
          <a:xfrm>
            <a:off x="2587351" y="4155055"/>
            <a:ext cx="11782225" cy="4401205"/>
          </a:xfrm>
          <a:prstGeom prst="rect">
            <a:avLst/>
          </a:prstGeom>
          <a:noFill/>
        </p:spPr>
        <p:txBody>
          <a:bodyPr wrap="square" rtlCol="0">
            <a:spAutoFit/>
          </a:bodyPr>
          <a:lstStyle/>
          <a:p>
            <a:r>
              <a:rPr lang="en-US" sz="2800" dirty="0">
                <a:latin typeface="Comic Sans MS" panose="030F0702030302020204" pitchFamily="66" charset="0"/>
              </a:rPr>
              <a:t>This dataset focuses on the career aspirations of students and early professionals using data collected from a Google Form survey. The dataset, with over </a:t>
            </a:r>
            <a:r>
              <a:rPr lang="en-US" sz="2800" b="1" dirty="0">
                <a:latin typeface="Comic Sans MS" panose="030F0702030302020204" pitchFamily="66" charset="0"/>
              </a:rPr>
              <a:t>3,900 responses</a:t>
            </a:r>
            <a:r>
              <a:rPr lang="en-US" sz="2800" dirty="0">
                <a:latin typeface="Comic Sans MS" panose="030F0702030302020204" pitchFamily="66" charset="0"/>
              </a:rPr>
              <a:t>, includes details about career preferences, work environments, salary expectations, and future goals.</a:t>
            </a:r>
          </a:p>
          <a:p>
            <a:endParaRPr lang="en-US" sz="2800" dirty="0">
              <a:latin typeface="Comic Sans MS" panose="030F0702030302020204" pitchFamily="66" charset="0"/>
            </a:endParaRPr>
          </a:p>
          <a:p>
            <a:r>
              <a:rPr lang="en-US" sz="2800" dirty="0">
                <a:latin typeface="Comic Sans MS" panose="030F0702030302020204" pitchFamily="66" charset="0"/>
              </a:rPr>
              <a:t>Before analysis, the raw data was cleaned to remove unnecessary columns, fix missing values, and standardize formats—making it ready for meaningful insights and visualizations.</a:t>
            </a:r>
          </a:p>
          <a:p>
            <a:endParaRPr lang="en-IN" sz="2800" dirty="0">
              <a:latin typeface="Comic Sans MS" panose="030F0702030302020204" pitchFamily="66" charset="0"/>
            </a:endParaRPr>
          </a:p>
        </p:txBody>
      </p:sp>
    </p:spTree>
    <p:extLst>
      <p:ext uri="{BB962C8B-B14F-4D97-AF65-F5344CB8AC3E}">
        <p14:creationId xmlns:p14="http://schemas.microsoft.com/office/powerpoint/2010/main" val="2087452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sp>
        <p:nvSpPr>
          <p:cNvPr id="134" name="Google Shape;134;p15"/>
          <p:cNvSpPr/>
          <p:nvPr/>
        </p:nvSpPr>
        <p:spPr>
          <a:xfrm rot="6575669">
            <a:off x="310209" y="272259"/>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15255775" y="7130500"/>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5" name="TextBox 4">
            <a:extLst>
              <a:ext uri="{FF2B5EF4-FFF2-40B4-BE49-F238E27FC236}">
                <a16:creationId xmlns:a16="http://schemas.microsoft.com/office/drawing/2014/main" id="{6442F72C-BFAD-C697-B8BF-7551A7013837}"/>
              </a:ext>
            </a:extLst>
          </p:cNvPr>
          <p:cNvSpPr txBox="1"/>
          <p:nvPr/>
        </p:nvSpPr>
        <p:spPr>
          <a:xfrm>
            <a:off x="6649447" y="914399"/>
            <a:ext cx="3739243" cy="646331"/>
          </a:xfrm>
          <a:prstGeom prst="rect">
            <a:avLst/>
          </a:prstGeom>
          <a:noFill/>
        </p:spPr>
        <p:txBody>
          <a:bodyPr wrap="square" rtlCol="0">
            <a:spAutoFit/>
          </a:bodyPr>
          <a:lstStyle/>
          <a:p>
            <a:pPr algn="ctr"/>
            <a:r>
              <a:rPr lang="en-IN" sz="3600" dirty="0">
                <a:latin typeface="Comic Sans MS" panose="030F0702030302020204" pitchFamily="66" charset="0"/>
              </a:rPr>
              <a:t>My Work</a:t>
            </a:r>
          </a:p>
        </p:txBody>
      </p:sp>
      <p:pic>
        <p:nvPicPr>
          <p:cNvPr id="7" name="Picture 6" descr="A black arrow pointing up&#10;&#10;AI-generated content may be incorrect.">
            <a:extLst>
              <a:ext uri="{FF2B5EF4-FFF2-40B4-BE49-F238E27FC236}">
                <a16:creationId xmlns:a16="http://schemas.microsoft.com/office/drawing/2014/main" id="{8486B4FC-7FB6-6EFD-0A65-1695F14A3EE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21054686">
            <a:off x="11990299" y="4909975"/>
            <a:ext cx="5605838" cy="2270420"/>
          </a:xfrm>
          <a:prstGeom prst="rect">
            <a:avLst/>
          </a:prstGeom>
        </p:spPr>
      </p:pic>
      <p:sp>
        <p:nvSpPr>
          <p:cNvPr id="8" name="Rectangle 3">
            <a:extLst>
              <a:ext uri="{FF2B5EF4-FFF2-40B4-BE49-F238E27FC236}">
                <a16:creationId xmlns:a16="http://schemas.microsoft.com/office/drawing/2014/main" id="{7DCE9C16-B515-0913-29E0-3BE2CD6CC378}"/>
              </a:ext>
            </a:extLst>
          </p:cNvPr>
          <p:cNvSpPr>
            <a:spLocks noChangeArrowheads="1"/>
          </p:cNvSpPr>
          <p:nvPr/>
        </p:nvSpPr>
        <p:spPr bwMode="auto">
          <a:xfrm>
            <a:off x="1044719" y="2016777"/>
            <a:ext cx="12565665"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omic Sans MS" panose="030F0702030302020204" pitchFamily="66" charset="0"/>
              </a:rPr>
              <a:t>🧼 Raw to Cleaned Data Conversion – Process Overview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Comic Sans MS" panose="030F0702030302020204"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omic Sans MS" panose="030F0702030302020204" pitchFamily="66" charset="0"/>
              </a:rPr>
              <a:t>🔹 1. Remove Empty or Irrelevant Columns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omic Sans MS" panose="030F0702030302020204" pitchFamily="66" charset="0"/>
              </a:rPr>
              <a:t>Issue:</a:t>
            </a:r>
            <a:r>
              <a:rPr kumimoji="0" lang="en-US" altLang="en-US" sz="2400" b="0" i="0" u="none" strike="noStrike" cap="none" normalizeH="0" baseline="0" dirty="0">
                <a:ln>
                  <a:noFill/>
                </a:ln>
                <a:solidFill>
                  <a:schemeClr val="tx1"/>
                </a:solidFill>
                <a:effectLst/>
                <a:latin typeface="Comic Sans MS" panose="030F0702030302020204" pitchFamily="66" charset="0"/>
              </a:rPr>
              <a:t> Columns .1, .2, etc., were completely empty.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omic Sans MS" panose="030F0702030302020204" pitchFamily="66" charset="0"/>
              </a:rPr>
              <a:t>Fix:</a:t>
            </a:r>
            <a:r>
              <a:rPr kumimoji="0" lang="en-US" altLang="en-US" sz="2400" b="0" i="0" u="none" strike="noStrike" cap="none" normalizeH="0" baseline="0" dirty="0">
                <a:ln>
                  <a:noFill/>
                </a:ln>
                <a:solidFill>
                  <a:schemeClr val="tx1"/>
                </a:solidFill>
                <a:effectLst/>
                <a:latin typeface="Comic Sans MS" panose="030F0702030302020204" pitchFamily="66" charset="0"/>
              </a:rPr>
              <a:t> Removed all columns with no data using .</a:t>
            </a:r>
            <a:r>
              <a:rPr kumimoji="0" lang="en-US" altLang="en-US" sz="2400" b="0" i="0" u="none" strike="noStrike" cap="none" normalizeH="0" baseline="0" dirty="0" err="1">
                <a:ln>
                  <a:noFill/>
                </a:ln>
                <a:solidFill>
                  <a:schemeClr val="tx1"/>
                </a:solidFill>
                <a:effectLst/>
                <a:latin typeface="Comic Sans MS" panose="030F0702030302020204" pitchFamily="66" charset="0"/>
              </a:rPr>
              <a:t>dropna</a:t>
            </a:r>
            <a:r>
              <a:rPr kumimoji="0" lang="en-US" altLang="en-US" sz="2400" b="0" i="0" u="none" strike="noStrike" cap="none" normalizeH="0" baseline="0" dirty="0">
                <a:ln>
                  <a:noFill/>
                </a:ln>
                <a:solidFill>
                  <a:schemeClr val="tx1"/>
                </a:solidFill>
                <a:effectLst/>
                <a:latin typeface="Comic Sans MS" panose="030F0702030302020204" pitchFamily="66" charset="0"/>
              </a:rPr>
              <a:t>(axis=1, how='all').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Comic Sans MS" panose="030F0702030302020204"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omic Sans MS" panose="030F0702030302020204" pitchFamily="66" charset="0"/>
              </a:rPr>
              <a:t>🔹 2. Remove Personal Identifiable Information (Optional)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omic Sans MS" panose="030F0702030302020204" pitchFamily="66" charset="0"/>
              </a:rPr>
              <a:t>Issue:</a:t>
            </a:r>
            <a:r>
              <a:rPr kumimoji="0" lang="en-US" altLang="en-US" sz="2400" b="0" i="0" u="none" strike="noStrike" cap="none" normalizeH="0" baseline="0" dirty="0">
                <a:ln>
                  <a:noFill/>
                </a:ln>
                <a:solidFill>
                  <a:schemeClr val="tx1"/>
                </a:solidFill>
                <a:effectLst/>
                <a:latin typeface="Comic Sans MS" panose="030F0702030302020204" pitchFamily="66" charset="0"/>
              </a:rPr>
              <a:t> Fields like "Email address" and "Zip Code" aren't needed for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omic Sans MS" panose="030F0702030302020204" pitchFamily="66" charset="0"/>
              </a:rPr>
              <a:t>Fix:</a:t>
            </a:r>
            <a:r>
              <a:rPr kumimoji="0" lang="en-US" altLang="en-US" sz="2400" b="0" i="0" u="none" strike="noStrike" cap="none" normalizeH="0" baseline="0" dirty="0">
                <a:ln>
                  <a:noFill/>
                </a:ln>
                <a:solidFill>
                  <a:schemeClr val="tx1"/>
                </a:solidFill>
                <a:effectLst/>
                <a:latin typeface="Comic Sans MS" panose="030F0702030302020204" pitchFamily="66" charset="0"/>
              </a:rPr>
              <a:t> Dropped these columns to ensure privacy and avoid redundancy.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Comic Sans MS" panose="030F0702030302020204"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omic Sans MS" panose="030F0702030302020204" pitchFamily="66" charset="0"/>
              </a:rPr>
              <a:t>🔹 3. Rename Long Column Headers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omic Sans MS" panose="030F0702030302020204" pitchFamily="66" charset="0"/>
              </a:rPr>
              <a:t>Issue:</a:t>
            </a:r>
            <a:r>
              <a:rPr kumimoji="0" lang="en-US" altLang="en-US" sz="2400" b="0" i="0" u="none" strike="noStrike" cap="none" normalizeH="0" baseline="0" dirty="0">
                <a:ln>
                  <a:noFill/>
                </a:ln>
                <a:solidFill>
                  <a:schemeClr val="tx1"/>
                </a:solidFill>
                <a:effectLst/>
                <a:latin typeface="Comic Sans MS" panose="030F0702030302020204" pitchFamily="66" charset="0"/>
              </a:rPr>
              <a:t> Many columns had very long and unclear labels, making them hard to read.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omic Sans MS" panose="030F0702030302020204" pitchFamily="66" charset="0"/>
              </a:rPr>
              <a:t>Fix:</a:t>
            </a:r>
            <a:r>
              <a:rPr kumimoji="0" lang="en-US" altLang="en-US" sz="2400" b="0" i="0" u="none" strike="noStrike" cap="none" normalizeH="0" baseline="0" dirty="0">
                <a:ln>
                  <a:noFill/>
                </a:ln>
                <a:solidFill>
                  <a:schemeClr val="tx1"/>
                </a:solidFill>
                <a:effectLst/>
                <a:latin typeface="Comic Sans MS" panose="030F0702030302020204" pitchFamily="66" charset="0"/>
              </a:rPr>
              <a:t> Renamed columns to shorter, meaningful names (e.g., Expected_Salary_3Yrs, Gender, </a:t>
            </a:r>
            <a:r>
              <a:rPr kumimoji="0" lang="en-US" altLang="en-US" sz="2400" b="0" i="0" u="none" strike="noStrike" cap="none" normalizeH="0" baseline="0" dirty="0" err="1">
                <a:ln>
                  <a:noFill/>
                </a:ln>
                <a:solidFill>
                  <a:schemeClr val="tx1"/>
                </a:solidFill>
                <a:effectLst/>
                <a:latin typeface="Comic Sans MS" panose="030F0702030302020204" pitchFamily="66" charset="0"/>
              </a:rPr>
              <a:t>Preferred_Employer</a:t>
            </a:r>
            <a:r>
              <a:rPr kumimoji="0" lang="en-US" altLang="en-US" sz="2400" b="0" i="0" u="none" strike="noStrike" cap="none" normalizeH="0" baseline="0" dirty="0">
                <a:ln>
                  <a:noFill/>
                </a:ln>
                <a:solidFill>
                  <a:schemeClr val="tx1"/>
                </a:solidFill>
                <a:effectLst/>
                <a:latin typeface="Comic Sans MS" panose="030F0702030302020204" pitchFamily="66"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Comic Sans MS" panose="030F0702030302020204"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omic Sans MS" panose="030F0702030302020204" pitchFamily="66" charset="0"/>
              </a:rPr>
              <a:t>🔹 4. Handle Missing Values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omic Sans MS" panose="030F0702030302020204" pitchFamily="66" charset="0"/>
              </a:rPr>
              <a:t>Issue:</a:t>
            </a:r>
            <a:r>
              <a:rPr kumimoji="0" lang="en-US" altLang="en-US" sz="2400" b="0" i="0" u="none" strike="noStrike" cap="none" normalizeH="0" baseline="0" dirty="0">
                <a:ln>
                  <a:noFill/>
                </a:ln>
                <a:solidFill>
                  <a:schemeClr val="tx1"/>
                </a:solidFill>
                <a:effectLst/>
                <a:latin typeface="Comic Sans MS" panose="030F0702030302020204" pitchFamily="66" charset="0"/>
              </a:rPr>
              <a:t> Some rows had missing values in key columns.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omic Sans MS" panose="030F0702030302020204" pitchFamily="66" charset="0"/>
              </a:rPr>
              <a:t>Fixes:</a:t>
            </a:r>
            <a:endParaRPr kumimoji="0" lang="en-US" altLang="en-US" sz="2400" b="0" i="0" u="none" strike="noStrike" cap="none" normalizeH="0" baseline="0" dirty="0">
              <a:ln>
                <a:noFill/>
              </a:ln>
              <a:solidFill>
                <a:schemeClr val="tx1"/>
              </a:solidFill>
              <a:effectLst/>
              <a:latin typeface="Comic Sans MS" panose="030F0702030302020204" pitchFamily="66"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omic Sans MS" panose="030F0702030302020204" pitchFamily="66" charset="0"/>
              </a:rPr>
              <a:t>Dropped rows with missing critical information like Gender or </a:t>
            </a:r>
            <a:r>
              <a:rPr kumimoji="0" lang="en-US" altLang="en-US" sz="2400" b="0" i="0" u="none" strike="noStrike" cap="none" normalizeH="0" baseline="0" dirty="0" err="1">
                <a:ln>
                  <a:noFill/>
                </a:ln>
                <a:solidFill>
                  <a:schemeClr val="tx1"/>
                </a:solidFill>
                <a:effectLst/>
                <a:latin typeface="Comic Sans MS" panose="030F0702030302020204" pitchFamily="66" charset="0"/>
              </a:rPr>
              <a:t>Career_Influence</a:t>
            </a:r>
            <a:r>
              <a:rPr kumimoji="0" lang="en-US" altLang="en-US" sz="2400" b="0" i="0" u="none" strike="noStrike" cap="none" normalizeH="0" baseline="0" dirty="0">
                <a:ln>
                  <a:noFill/>
                </a:ln>
                <a:solidFill>
                  <a:schemeClr val="tx1"/>
                </a:solidFill>
                <a:effectLst/>
                <a:latin typeface="Comic Sans MS" panose="030F0702030302020204" pitchFamily="66"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omic Sans MS" panose="030F0702030302020204" pitchFamily="66" charset="0"/>
              </a:rPr>
              <a:t>For non-critical fields, filled missing values with "Not specified".</a:t>
            </a:r>
          </a:p>
        </p:txBody>
      </p:sp>
      <p:pic>
        <p:nvPicPr>
          <p:cNvPr id="11" name="Picture 10" descr="A yellow folder with a pie chart in it&#10;&#10;AI-generated content may be incorrect.">
            <a:hlinkClick r:id="rId8"/>
            <a:extLst>
              <a:ext uri="{FF2B5EF4-FFF2-40B4-BE49-F238E27FC236}">
                <a16:creationId xmlns:a16="http://schemas.microsoft.com/office/drawing/2014/main" id="{D45142C9-5663-0ACF-1387-DED66B80CCF0}"/>
              </a:ext>
            </a:extLst>
          </p:cNvPr>
          <p:cNvPicPr>
            <a:picLocks noChangeAspect="1"/>
          </p:cNvPicPr>
          <p:nvPr/>
        </p:nvPicPr>
        <p:blipFill>
          <a:blip r:embed="rId9"/>
          <a:stretch>
            <a:fillRect/>
          </a:stretch>
        </p:blipFill>
        <p:spPr>
          <a:xfrm rot="1400634">
            <a:off x="13477824" y="1530653"/>
            <a:ext cx="2630787" cy="2630787"/>
          </a:xfrm>
          <a:prstGeom prst="rect">
            <a:avLst/>
          </a:prstGeom>
        </p:spPr>
      </p:pic>
    </p:spTree>
    <p:extLst>
      <p:ext uri="{BB962C8B-B14F-4D97-AF65-F5344CB8AC3E}">
        <p14:creationId xmlns:p14="http://schemas.microsoft.com/office/powerpoint/2010/main" val="1365444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sp>
        <p:nvSpPr>
          <p:cNvPr id="134" name="Google Shape;134;p15"/>
          <p:cNvSpPr/>
          <p:nvPr/>
        </p:nvSpPr>
        <p:spPr>
          <a:xfrm rot="6575669">
            <a:off x="310209" y="272259"/>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15255775" y="7130500"/>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5" name="TextBox 4">
            <a:extLst>
              <a:ext uri="{FF2B5EF4-FFF2-40B4-BE49-F238E27FC236}">
                <a16:creationId xmlns:a16="http://schemas.microsoft.com/office/drawing/2014/main" id="{6442F72C-BFAD-C697-B8BF-7551A7013837}"/>
              </a:ext>
            </a:extLst>
          </p:cNvPr>
          <p:cNvSpPr txBox="1"/>
          <p:nvPr/>
        </p:nvSpPr>
        <p:spPr>
          <a:xfrm>
            <a:off x="6649447" y="914399"/>
            <a:ext cx="3739243" cy="646331"/>
          </a:xfrm>
          <a:prstGeom prst="rect">
            <a:avLst/>
          </a:prstGeom>
          <a:noFill/>
        </p:spPr>
        <p:txBody>
          <a:bodyPr wrap="square" rtlCol="0">
            <a:spAutoFit/>
          </a:bodyPr>
          <a:lstStyle/>
          <a:p>
            <a:pPr algn="ctr"/>
            <a:r>
              <a:rPr lang="en-IN" sz="3600" dirty="0">
                <a:latin typeface="Comic Sans MS" panose="030F0702030302020204" pitchFamily="66" charset="0"/>
              </a:rPr>
              <a:t>My Work</a:t>
            </a:r>
          </a:p>
        </p:txBody>
      </p:sp>
      <p:pic>
        <p:nvPicPr>
          <p:cNvPr id="7" name="Picture 6" descr="A black arrow pointing up&#10;&#10;AI-generated content may be incorrect.">
            <a:extLst>
              <a:ext uri="{FF2B5EF4-FFF2-40B4-BE49-F238E27FC236}">
                <a16:creationId xmlns:a16="http://schemas.microsoft.com/office/drawing/2014/main" id="{8486B4FC-7FB6-6EFD-0A65-1695F14A3EE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21054686">
            <a:off x="11990299" y="4909975"/>
            <a:ext cx="5605838" cy="2270420"/>
          </a:xfrm>
          <a:prstGeom prst="rect">
            <a:avLst/>
          </a:prstGeom>
        </p:spPr>
      </p:pic>
      <p:sp>
        <p:nvSpPr>
          <p:cNvPr id="8" name="Rectangle 3">
            <a:extLst>
              <a:ext uri="{FF2B5EF4-FFF2-40B4-BE49-F238E27FC236}">
                <a16:creationId xmlns:a16="http://schemas.microsoft.com/office/drawing/2014/main" id="{7DCE9C16-B515-0913-29E0-3BE2CD6CC378}"/>
              </a:ext>
            </a:extLst>
          </p:cNvPr>
          <p:cNvSpPr>
            <a:spLocks noChangeArrowheads="1"/>
          </p:cNvSpPr>
          <p:nvPr/>
        </p:nvSpPr>
        <p:spPr bwMode="auto">
          <a:xfrm>
            <a:off x="1509563" y="2134550"/>
            <a:ext cx="1134102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omic Sans MS" panose="030F0702030302020204" pitchFamily="66" charset="0"/>
              </a:rPr>
              <a:t>🔹 5. Standardize Data Formats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omic Sans MS" panose="030F0702030302020204" pitchFamily="66" charset="0"/>
              </a:rPr>
              <a:t>Issue:</a:t>
            </a:r>
            <a:r>
              <a:rPr kumimoji="0" lang="en-US" altLang="en-US" sz="2400" b="0" i="0" u="none" strike="noStrike" cap="none" normalizeH="0" baseline="0" dirty="0">
                <a:ln>
                  <a:noFill/>
                </a:ln>
                <a:solidFill>
                  <a:schemeClr val="tx1"/>
                </a:solidFill>
                <a:effectLst/>
                <a:latin typeface="Comic Sans MS" panose="030F0702030302020204" pitchFamily="66" charset="0"/>
              </a:rPr>
              <a:t> Salary fields were stored as text with symbols (₹, commas).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omic Sans MS" panose="030F0702030302020204" pitchFamily="66" charset="0"/>
              </a:rPr>
              <a:t>Fix:</a:t>
            </a:r>
            <a:r>
              <a:rPr kumimoji="0" lang="en-US" altLang="en-US" sz="2400" b="0" i="0" u="none" strike="noStrike" cap="none" normalizeH="0" baseline="0" dirty="0">
                <a:ln>
                  <a:noFill/>
                </a:ln>
                <a:solidFill>
                  <a:schemeClr val="tx1"/>
                </a:solidFill>
                <a:effectLst/>
                <a:latin typeface="Comic Sans MS" panose="030F0702030302020204" pitchFamily="66" charset="0"/>
              </a:rPr>
              <a:t> Cleaned the text using regex and converted them to integers for analysis.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Comic Sans MS" panose="030F0702030302020204"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omic Sans MS" panose="030F0702030302020204" pitchFamily="66" charset="0"/>
              </a:rPr>
              <a:t>🔹 6. Split Consistent vs. Incomplete Responses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omic Sans MS" panose="030F0702030302020204" pitchFamily="66" charset="0"/>
              </a:rPr>
              <a:t>Issue:</a:t>
            </a:r>
            <a:r>
              <a:rPr kumimoji="0" lang="en-US" altLang="en-US" sz="2400" b="0" i="0" u="none" strike="noStrike" cap="none" normalizeH="0" baseline="0" dirty="0">
                <a:ln>
                  <a:noFill/>
                </a:ln>
                <a:solidFill>
                  <a:schemeClr val="tx1"/>
                </a:solidFill>
                <a:effectLst/>
                <a:latin typeface="Comic Sans MS" panose="030F0702030302020204" pitchFamily="66" charset="0"/>
              </a:rPr>
              <a:t> First 20+ columns were answered by all, but the rest (from column 21 onward) were only partially filled (~490 rows).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omic Sans MS" panose="030F0702030302020204" pitchFamily="66" charset="0"/>
              </a:rPr>
              <a:t>Fix:</a:t>
            </a:r>
            <a:r>
              <a:rPr kumimoji="0" lang="en-US" altLang="en-US" sz="2400" b="0" i="0" u="none" strike="noStrike" cap="none" normalizeH="0" baseline="0" dirty="0">
                <a:ln>
                  <a:noFill/>
                </a:ln>
                <a:solidFill>
                  <a:schemeClr val="tx1"/>
                </a:solidFill>
                <a:effectLst/>
                <a:latin typeface="Comic Sans MS" panose="030F0702030302020204" pitchFamily="66" charset="0"/>
              </a:rPr>
              <a:t> Treated the dataset as two parts: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omic Sans MS" panose="030F0702030302020204" pitchFamily="66" charset="0"/>
              </a:rPr>
              <a:t>Core Dataset (3,931 full responses)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omic Sans MS" panose="030F0702030302020204" pitchFamily="66" charset="0"/>
              </a:rPr>
              <a:t>Extended Dataset (490 detailed responses)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Comic Sans MS" panose="030F0702030302020204"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omic Sans MS" panose="030F0702030302020204" pitchFamily="66" charset="0"/>
              </a:rPr>
              <a:t>🔹 7. Save as Cleaned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omic Sans MS" panose="030F0702030302020204" pitchFamily="66" charset="0"/>
              </a:rPr>
              <a:t>Saved the cleaned data to a new Excel file, ready for further analysis or visualization.</a:t>
            </a:r>
          </a:p>
        </p:txBody>
      </p:sp>
      <p:pic>
        <p:nvPicPr>
          <p:cNvPr id="4" name="Picture 3" descr="A folder with a broom and papers&#10;&#10;AI-generated content may be incorrect.">
            <a:hlinkClick r:id="rId8"/>
            <a:extLst>
              <a:ext uri="{FF2B5EF4-FFF2-40B4-BE49-F238E27FC236}">
                <a16:creationId xmlns:a16="http://schemas.microsoft.com/office/drawing/2014/main" id="{31EE2DAE-0B63-E6D1-BDD2-7914EA59506D}"/>
              </a:ext>
            </a:extLst>
          </p:cNvPr>
          <p:cNvPicPr>
            <a:picLocks noChangeAspect="1"/>
          </p:cNvPicPr>
          <p:nvPr/>
        </p:nvPicPr>
        <p:blipFill>
          <a:blip r:embed="rId9"/>
          <a:stretch>
            <a:fillRect/>
          </a:stretch>
        </p:blipFill>
        <p:spPr>
          <a:xfrm rot="20106518">
            <a:off x="13800812" y="1983329"/>
            <a:ext cx="2310646" cy="2310646"/>
          </a:xfrm>
          <a:prstGeom prst="rect">
            <a:avLst/>
          </a:prstGeom>
        </p:spPr>
      </p:pic>
    </p:spTree>
    <p:extLst>
      <p:ext uri="{BB962C8B-B14F-4D97-AF65-F5344CB8AC3E}">
        <p14:creationId xmlns:p14="http://schemas.microsoft.com/office/powerpoint/2010/main" val="2279686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grpSp>
        <p:nvGrpSpPr>
          <p:cNvPr id="128" name="Google Shape;128;p15"/>
          <p:cNvGrpSpPr/>
          <p:nvPr/>
        </p:nvGrpSpPr>
        <p:grpSpPr>
          <a:xfrm>
            <a:off x="862682" y="1197108"/>
            <a:ext cx="1751261" cy="1751261"/>
            <a:chOff x="0" y="0"/>
            <a:chExt cx="812800" cy="812800"/>
          </a:xfrm>
        </p:grpSpPr>
        <p:sp>
          <p:nvSpPr>
            <p:cNvPr id="129" name="Google Shape;12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A535"/>
            </a:solidFill>
            <a:ln w="10477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1" name="Google Shape;131;p15"/>
          <p:cNvSpPr txBox="1"/>
          <p:nvPr/>
        </p:nvSpPr>
        <p:spPr>
          <a:xfrm>
            <a:off x="2587351" y="1694613"/>
            <a:ext cx="9603820" cy="756233"/>
          </a:xfrm>
          <a:prstGeom prst="rect">
            <a:avLst/>
          </a:prstGeom>
          <a:noFill/>
          <a:ln>
            <a:noFill/>
          </a:ln>
        </p:spPr>
        <p:txBody>
          <a:bodyPr spcFirstLastPara="1" wrap="square" lIns="0" tIns="0" rIns="0" bIns="0" anchor="t" anchorCtr="0">
            <a:spAutoFit/>
          </a:bodyPr>
          <a:lstStyle/>
          <a:p>
            <a:pPr algn="ctr">
              <a:lnSpc>
                <a:spcPct val="90984"/>
              </a:lnSpc>
            </a:pPr>
            <a:r>
              <a:rPr lang="en-IN" sz="5400" b="1" dirty="0">
                <a:latin typeface="Comic Sans MS" panose="030F0702030302020204" pitchFamily="66" charset="0"/>
              </a:rPr>
              <a:t>Exploratory Data analysis</a:t>
            </a:r>
            <a:endParaRPr lang="en-IN" sz="5400" b="1" dirty="0">
              <a:latin typeface="Comic Sans MS" panose="030F0702030302020204" pitchFamily="66" charset="0"/>
              <a:ea typeface="Comic Sans MS"/>
              <a:cs typeface="Comic Sans MS"/>
              <a:sym typeface="Comic Sans MS"/>
            </a:endParaRPr>
          </a:p>
        </p:txBody>
      </p:sp>
      <p:sp>
        <p:nvSpPr>
          <p:cNvPr id="132" name="Google Shape;132;p15"/>
          <p:cNvSpPr txBox="1"/>
          <p:nvPr/>
        </p:nvSpPr>
        <p:spPr>
          <a:xfrm>
            <a:off x="1060248" y="1518780"/>
            <a:ext cx="1553700" cy="1107900"/>
          </a:xfrm>
          <a:prstGeom prst="rect">
            <a:avLst/>
          </a:prstGeom>
          <a:noFill/>
          <a:ln>
            <a:noFill/>
          </a:ln>
        </p:spPr>
        <p:txBody>
          <a:bodyPr spcFirstLastPara="1" wrap="square" lIns="0" tIns="0" rIns="0" bIns="0" anchor="t" anchorCtr="0">
            <a:spAutoFit/>
          </a:bodyPr>
          <a:lstStyle/>
          <a:p>
            <a:pPr marL="0" marR="0" lvl="0" indent="0" algn="l" rtl="0">
              <a:lnSpc>
                <a:spcPct val="90998"/>
              </a:lnSpc>
              <a:spcBef>
                <a:spcPts val="0"/>
              </a:spcBef>
              <a:spcAft>
                <a:spcPts val="0"/>
              </a:spcAft>
              <a:buNone/>
            </a:pPr>
            <a:r>
              <a:rPr lang="en-US" sz="7910" b="1" i="0" u="none" strike="noStrike" cap="none" dirty="0">
                <a:solidFill>
                  <a:srgbClr val="000000"/>
                </a:solidFill>
                <a:latin typeface="Comic Sans MS"/>
                <a:ea typeface="Comic Sans MS"/>
                <a:cs typeface="Comic Sans MS"/>
                <a:sym typeface="Comic Sans MS"/>
              </a:rPr>
              <a:t>04</a:t>
            </a:r>
            <a:endParaRPr b="1" dirty="0">
              <a:latin typeface="Comic Sans MS"/>
              <a:ea typeface="Comic Sans MS"/>
              <a:cs typeface="Comic Sans MS"/>
              <a:sym typeface="Comic Sans MS"/>
            </a:endParaRPr>
          </a:p>
        </p:txBody>
      </p:sp>
      <p:sp>
        <p:nvSpPr>
          <p:cNvPr id="134" name="Google Shape;134;p15"/>
          <p:cNvSpPr/>
          <p:nvPr/>
        </p:nvSpPr>
        <p:spPr>
          <a:xfrm rot="6575669">
            <a:off x="502333" y="3326855"/>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592718" y="6820926"/>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2" name="TextBox 1">
            <a:extLst>
              <a:ext uri="{FF2B5EF4-FFF2-40B4-BE49-F238E27FC236}">
                <a16:creationId xmlns:a16="http://schemas.microsoft.com/office/drawing/2014/main" id="{3DCDE793-7322-E1BF-9301-6234D4239B5A}"/>
              </a:ext>
            </a:extLst>
          </p:cNvPr>
          <p:cNvSpPr txBox="1"/>
          <p:nvPr/>
        </p:nvSpPr>
        <p:spPr>
          <a:xfrm>
            <a:off x="2873149" y="2801200"/>
            <a:ext cx="5029200" cy="646331"/>
          </a:xfrm>
          <a:prstGeom prst="rect">
            <a:avLst/>
          </a:prstGeom>
          <a:noFill/>
        </p:spPr>
        <p:txBody>
          <a:bodyPr wrap="square" rtlCol="0">
            <a:spAutoFit/>
          </a:bodyPr>
          <a:lstStyle/>
          <a:p>
            <a:r>
              <a:rPr lang="en-IN" sz="3600" dirty="0">
                <a:latin typeface="Comic Sans MS" panose="030F0702030302020204" pitchFamily="66" charset="0"/>
              </a:rPr>
              <a:t>My view</a:t>
            </a:r>
          </a:p>
        </p:txBody>
      </p:sp>
      <p:sp>
        <p:nvSpPr>
          <p:cNvPr id="5" name="TextBox 4">
            <a:extLst>
              <a:ext uri="{FF2B5EF4-FFF2-40B4-BE49-F238E27FC236}">
                <a16:creationId xmlns:a16="http://schemas.microsoft.com/office/drawing/2014/main" id="{326DD20F-A40E-2361-4885-0376F6C44B55}"/>
              </a:ext>
            </a:extLst>
          </p:cNvPr>
          <p:cNvSpPr txBox="1"/>
          <p:nvPr/>
        </p:nvSpPr>
        <p:spPr>
          <a:xfrm>
            <a:off x="10796345" y="8856532"/>
            <a:ext cx="6629001" cy="646331"/>
          </a:xfrm>
          <a:prstGeom prst="rect">
            <a:avLst/>
          </a:prstGeom>
          <a:noFill/>
        </p:spPr>
        <p:txBody>
          <a:bodyPr wrap="square" rtlCol="0">
            <a:spAutoFit/>
          </a:bodyPr>
          <a:lstStyle/>
          <a:p>
            <a:pPr algn="ctr"/>
            <a:r>
              <a:rPr lang="en-IN" sz="3600" b="1" dirty="0">
                <a:latin typeface="Comic Sans MS" panose="030F0702030302020204" pitchFamily="66" charset="0"/>
              </a:rPr>
              <a:t>Tools Used: </a:t>
            </a:r>
            <a:r>
              <a:rPr lang="en-IN" sz="3600" dirty="0">
                <a:latin typeface="Comic Sans MS" panose="030F0702030302020204" pitchFamily="66" charset="0"/>
              </a:rPr>
              <a:t>Microsoft Excel</a:t>
            </a:r>
          </a:p>
        </p:txBody>
      </p:sp>
      <p:sp>
        <p:nvSpPr>
          <p:cNvPr id="6" name="Rectangle: Rounded Corners 5">
            <a:extLst>
              <a:ext uri="{FF2B5EF4-FFF2-40B4-BE49-F238E27FC236}">
                <a16:creationId xmlns:a16="http://schemas.microsoft.com/office/drawing/2014/main" id="{D0D8CFA0-2A7A-FCC1-C6EF-92FDEA319A63}"/>
              </a:ext>
            </a:extLst>
          </p:cNvPr>
          <p:cNvSpPr/>
          <p:nvPr/>
        </p:nvSpPr>
        <p:spPr>
          <a:xfrm>
            <a:off x="14520833" y="6492766"/>
            <a:ext cx="2325415" cy="1834805"/>
          </a:xfrm>
          <a:prstGeom prst="roundRect">
            <a:avLst>
              <a:gd name="adj" fmla="val 6878"/>
            </a:avLst>
          </a:prstGeom>
          <a:no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descr="A logo of a microsoft office&#10;&#10;AI-generated content may be incorrect.">
            <a:hlinkClick r:id="rId6"/>
            <a:extLst>
              <a:ext uri="{FF2B5EF4-FFF2-40B4-BE49-F238E27FC236}">
                <a16:creationId xmlns:a16="http://schemas.microsoft.com/office/drawing/2014/main" id="{F0368B79-B4AC-3959-8B06-89BD260176BA}"/>
              </a:ext>
            </a:extLst>
          </p:cNvPr>
          <p:cNvPicPr>
            <a:picLocks noChangeAspect="1"/>
          </p:cNvPicPr>
          <p:nvPr/>
        </p:nvPicPr>
        <p:blipFill>
          <a:blip r:embed="rId7"/>
          <a:stretch>
            <a:fillRect/>
          </a:stretch>
        </p:blipFill>
        <p:spPr>
          <a:xfrm>
            <a:off x="14341215" y="6157651"/>
            <a:ext cx="2505033" cy="2505033"/>
          </a:xfrm>
          <a:prstGeom prst="rect">
            <a:avLst/>
          </a:prstGeom>
        </p:spPr>
      </p:pic>
      <p:sp>
        <p:nvSpPr>
          <p:cNvPr id="10" name="TextBox 9">
            <a:extLst>
              <a:ext uri="{FF2B5EF4-FFF2-40B4-BE49-F238E27FC236}">
                <a16:creationId xmlns:a16="http://schemas.microsoft.com/office/drawing/2014/main" id="{5970E486-45DC-25B8-C392-ECEB528F83DF}"/>
              </a:ext>
            </a:extLst>
          </p:cNvPr>
          <p:cNvSpPr txBox="1"/>
          <p:nvPr/>
        </p:nvSpPr>
        <p:spPr>
          <a:xfrm>
            <a:off x="2438963" y="3445660"/>
            <a:ext cx="11782225" cy="6740307"/>
          </a:xfrm>
          <a:prstGeom prst="rect">
            <a:avLst/>
          </a:prstGeom>
          <a:noFill/>
        </p:spPr>
        <p:txBody>
          <a:bodyPr wrap="square" rtlCol="0">
            <a:spAutoFit/>
          </a:bodyPr>
          <a:lstStyle/>
          <a:p>
            <a:r>
              <a:rPr lang="en-US" sz="2400" b="1" dirty="0">
                <a:latin typeface="Comic Sans MS" panose="030F0702030302020204" pitchFamily="66" charset="0"/>
              </a:rPr>
              <a:t>Exploratory Data Analysis (EDA)</a:t>
            </a:r>
            <a:r>
              <a:rPr lang="en-US" sz="2400" dirty="0">
                <a:latin typeface="Comic Sans MS" panose="030F0702030302020204" pitchFamily="66" charset="0"/>
              </a:rPr>
              <a:t> is a critical step in data analysis that helps to understand the dataset, uncover patterns, and detect anomalies before applying advanced modeling techniques. It involves summarizing the dataset, identifying relationships between variables, and checking assumptions.</a:t>
            </a:r>
          </a:p>
          <a:p>
            <a:endParaRPr lang="en-US" sz="2400" dirty="0">
              <a:latin typeface="Comic Sans MS" panose="030F0702030302020204" pitchFamily="66" charset="0"/>
            </a:endParaRPr>
          </a:p>
          <a:p>
            <a:r>
              <a:rPr lang="en-US" sz="2400" b="1" dirty="0">
                <a:latin typeface="Comic Sans MS" panose="030F0702030302020204" pitchFamily="66" charset="0"/>
              </a:rPr>
              <a:t>Key Questions in EDA:</a:t>
            </a:r>
          </a:p>
          <a:p>
            <a:pPr>
              <a:buFont typeface="Arial" panose="020B0604020202020204" pitchFamily="34" charset="0"/>
              <a:buChar char="•"/>
            </a:pPr>
            <a:r>
              <a:rPr lang="en-US" sz="2400" dirty="0">
                <a:latin typeface="Comic Sans MS" panose="030F0702030302020204" pitchFamily="66" charset="0"/>
              </a:rPr>
              <a:t>What are the distributions of key numeric variables (e.g., salary, experience)?</a:t>
            </a:r>
          </a:p>
          <a:p>
            <a:pPr>
              <a:buFont typeface="Arial" panose="020B0604020202020204" pitchFamily="34" charset="0"/>
              <a:buChar char="•"/>
            </a:pPr>
            <a:r>
              <a:rPr lang="en-US" sz="2400" dirty="0">
                <a:latin typeface="Comic Sans MS" panose="030F0702030302020204" pitchFamily="66" charset="0"/>
              </a:rPr>
              <a:t>How do categorical variables (e.g., gender, employer preference) vary?</a:t>
            </a:r>
          </a:p>
          <a:p>
            <a:pPr>
              <a:buFont typeface="Arial" panose="020B0604020202020204" pitchFamily="34" charset="0"/>
              <a:buChar char="•"/>
            </a:pPr>
            <a:r>
              <a:rPr lang="en-US" sz="2400" dirty="0">
                <a:latin typeface="Comic Sans MS" panose="030F0702030302020204" pitchFamily="66" charset="0"/>
              </a:rPr>
              <a:t>Are there correlations between key variables (e.g., career influence vs. salary)?</a:t>
            </a:r>
          </a:p>
          <a:p>
            <a:pPr>
              <a:buFont typeface="Arial" panose="020B0604020202020204" pitchFamily="34" charset="0"/>
              <a:buChar char="•"/>
            </a:pPr>
            <a:r>
              <a:rPr lang="en-US" sz="2400" dirty="0">
                <a:latin typeface="Comic Sans MS" panose="030F0702030302020204" pitchFamily="66" charset="0"/>
              </a:rPr>
              <a:t>Are there any outliers or missing values that need addressing?</a:t>
            </a:r>
          </a:p>
          <a:p>
            <a:endParaRPr lang="en-US" sz="2400" dirty="0">
              <a:latin typeface="Comic Sans MS" panose="030F0702030302020204" pitchFamily="66" charset="0"/>
            </a:endParaRPr>
          </a:p>
          <a:p>
            <a:r>
              <a:rPr lang="en-US" sz="2400" b="1" dirty="0">
                <a:latin typeface="Comic Sans MS" panose="030F0702030302020204" pitchFamily="66" charset="0"/>
              </a:rPr>
              <a:t>Pivot Tables in EDA:</a:t>
            </a:r>
          </a:p>
          <a:p>
            <a:r>
              <a:rPr lang="en-US" sz="2400" dirty="0">
                <a:latin typeface="Comic Sans MS" panose="030F0702030302020204" pitchFamily="66" charset="0"/>
              </a:rPr>
              <a:t>Pivot tables allow you to summarize and analyze data by:</a:t>
            </a:r>
          </a:p>
          <a:p>
            <a:pPr>
              <a:buFont typeface="Arial" panose="020B0604020202020204" pitchFamily="34" charset="0"/>
              <a:buChar char="•"/>
            </a:pPr>
            <a:r>
              <a:rPr lang="en-US" sz="2400" dirty="0">
                <a:latin typeface="Comic Sans MS" panose="030F0702030302020204" pitchFamily="66" charset="0"/>
              </a:rPr>
              <a:t>Aggregating data (e.g., summing salaries by gender).</a:t>
            </a:r>
          </a:p>
          <a:p>
            <a:pPr>
              <a:buFont typeface="Arial" panose="020B0604020202020204" pitchFamily="34" charset="0"/>
              <a:buChar char="•"/>
            </a:pPr>
            <a:r>
              <a:rPr lang="en-US" sz="2400" dirty="0">
                <a:latin typeface="Comic Sans MS" panose="030F0702030302020204" pitchFamily="66" charset="0"/>
              </a:rPr>
              <a:t>Exploring relationships between variables</a:t>
            </a:r>
          </a:p>
          <a:p>
            <a:r>
              <a:rPr lang="en-US" sz="2400" dirty="0">
                <a:latin typeface="Comic Sans MS" panose="030F0702030302020204" pitchFamily="66" charset="0"/>
              </a:rPr>
              <a:t> (e.g., salary by employer preference).</a:t>
            </a:r>
          </a:p>
          <a:p>
            <a:endParaRPr lang="en-US" sz="2400" dirty="0">
              <a:latin typeface="Comic Sans MS" panose="030F0702030302020204" pitchFamily="66" charset="0"/>
            </a:endParaRPr>
          </a:p>
          <a:p>
            <a:endParaRPr lang="en-IN" sz="2400" dirty="0">
              <a:latin typeface="Comic Sans MS" panose="030F0702030302020204" pitchFamily="66" charset="0"/>
            </a:endParaRPr>
          </a:p>
        </p:txBody>
      </p:sp>
    </p:spTree>
    <p:extLst>
      <p:ext uri="{BB962C8B-B14F-4D97-AF65-F5344CB8AC3E}">
        <p14:creationId xmlns:p14="http://schemas.microsoft.com/office/powerpoint/2010/main" val="3946458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sp>
        <p:nvSpPr>
          <p:cNvPr id="134" name="Google Shape;134;p15"/>
          <p:cNvSpPr/>
          <p:nvPr/>
        </p:nvSpPr>
        <p:spPr>
          <a:xfrm rot="6575669">
            <a:off x="310209" y="272259"/>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15255775" y="7130500"/>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5" name="TextBox 4">
            <a:extLst>
              <a:ext uri="{FF2B5EF4-FFF2-40B4-BE49-F238E27FC236}">
                <a16:creationId xmlns:a16="http://schemas.microsoft.com/office/drawing/2014/main" id="{6442F72C-BFAD-C697-B8BF-7551A7013837}"/>
              </a:ext>
            </a:extLst>
          </p:cNvPr>
          <p:cNvSpPr txBox="1"/>
          <p:nvPr/>
        </p:nvSpPr>
        <p:spPr>
          <a:xfrm>
            <a:off x="6649447" y="914399"/>
            <a:ext cx="3739243" cy="646331"/>
          </a:xfrm>
          <a:prstGeom prst="rect">
            <a:avLst/>
          </a:prstGeom>
          <a:noFill/>
        </p:spPr>
        <p:txBody>
          <a:bodyPr wrap="square" rtlCol="0">
            <a:spAutoFit/>
          </a:bodyPr>
          <a:lstStyle/>
          <a:p>
            <a:pPr algn="ctr"/>
            <a:r>
              <a:rPr lang="en-IN" sz="3600" dirty="0">
                <a:latin typeface="Comic Sans MS" panose="030F0702030302020204" pitchFamily="66" charset="0"/>
              </a:rPr>
              <a:t>My Work</a:t>
            </a:r>
          </a:p>
        </p:txBody>
      </p:sp>
      <p:pic>
        <p:nvPicPr>
          <p:cNvPr id="7" name="Picture 6" descr="A black arrow pointing up&#10;&#10;AI-generated content may be incorrect.">
            <a:extLst>
              <a:ext uri="{FF2B5EF4-FFF2-40B4-BE49-F238E27FC236}">
                <a16:creationId xmlns:a16="http://schemas.microsoft.com/office/drawing/2014/main" id="{8486B4FC-7FB6-6EFD-0A65-1695F14A3EE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21054686">
            <a:off x="11990299" y="4909975"/>
            <a:ext cx="5605838" cy="2270420"/>
          </a:xfrm>
          <a:prstGeom prst="rect">
            <a:avLst/>
          </a:prstGeom>
        </p:spPr>
      </p:pic>
      <p:sp>
        <p:nvSpPr>
          <p:cNvPr id="2" name="TextBox 1">
            <a:extLst>
              <a:ext uri="{FF2B5EF4-FFF2-40B4-BE49-F238E27FC236}">
                <a16:creationId xmlns:a16="http://schemas.microsoft.com/office/drawing/2014/main" id="{2B772E3A-3FD8-2277-41AB-37A6113D7E6C}"/>
              </a:ext>
            </a:extLst>
          </p:cNvPr>
          <p:cNvSpPr txBox="1"/>
          <p:nvPr/>
        </p:nvSpPr>
        <p:spPr>
          <a:xfrm>
            <a:off x="1623129" y="2581020"/>
            <a:ext cx="11871570" cy="5262979"/>
          </a:xfrm>
          <a:prstGeom prst="rect">
            <a:avLst/>
          </a:prstGeom>
          <a:noFill/>
        </p:spPr>
        <p:txBody>
          <a:bodyPr wrap="square" rtlCol="0">
            <a:spAutoFit/>
          </a:bodyPr>
          <a:lstStyle/>
          <a:p>
            <a:r>
              <a:rPr lang="en-US" sz="2800" b="1" dirty="0">
                <a:latin typeface="Comic Sans MS" panose="030F0702030302020204" pitchFamily="66" charset="0"/>
              </a:rPr>
              <a:t>Procedure:</a:t>
            </a:r>
          </a:p>
          <a:p>
            <a:endParaRPr lang="en-US" sz="2800" dirty="0">
              <a:latin typeface="Comic Sans MS" panose="030F0702030302020204" pitchFamily="66" charset="0"/>
            </a:endParaRPr>
          </a:p>
          <a:p>
            <a:r>
              <a:rPr lang="en-US" sz="2800" b="1" dirty="0">
                <a:latin typeface="Comic Sans MS" panose="030F0702030302020204" pitchFamily="66" charset="0"/>
              </a:rPr>
              <a:t>Steps to Create Pivot Tables:</a:t>
            </a:r>
          </a:p>
          <a:p>
            <a:pPr>
              <a:buFont typeface="+mj-lt"/>
              <a:buAutoNum type="arabicPeriod"/>
            </a:pPr>
            <a:r>
              <a:rPr lang="en-US" sz="2800" b="1" dirty="0">
                <a:latin typeface="Comic Sans MS" panose="030F0702030302020204" pitchFamily="66" charset="0"/>
              </a:rPr>
              <a:t>Select Data</a:t>
            </a:r>
            <a:r>
              <a:rPr lang="en-US" sz="2800" dirty="0">
                <a:latin typeface="Comic Sans MS" panose="030F0702030302020204" pitchFamily="66" charset="0"/>
              </a:rPr>
              <a:t>: Highlight the dataset (ensure no blank rows/columns).</a:t>
            </a:r>
          </a:p>
          <a:p>
            <a:pPr>
              <a:buFont typeface="+mj-lt"/>
              <a:buAutoNum type="arabicPeriod"/>
            </a:pPr>
            <a:r>
              <a:rPr lang="en-US" sz="2800" b="1" dirty="0">
                <a:latin typeface="Comic Sans MS" panose="030F0702030302020204" pitchFamily="66" charset="0"/>
              </a:rPr>
              <a:t>Insert Pivot Table</a:t>
            </a:r>
            <a:r>
              <a:rPr lang="en-US" sz="2800" dirty="0">
                <a:latin typeface="Comic Sans MS" panose="030F0702030302020204" pitchFamily="66" charset="0"/>
              </a:rPr>
              <a:t>: Go to </a:t>
            </a:r>
            <a:r>
              <a:rPr lang="en-US" sz="2800" b="1" dirty="0">
                <a:latin typeface="Comic Sans MS" panose="030F0702030302020204" pitchFamily="66" charset="0"/>
              </a:rPr>
              <a:t>Insert</a:t>
            </a:r>
            <a:r>
              <a:rPr lang="en-US" sz="2800" dirty="0">
                <a:latin typeface="Comic Sans MS" panose="030F0702030302020204" pitchFamily="66" charset="0"/>
              </a:rPr>
              <a:t> &gt; </a:t>
            </a:r>
            <a:r>
              <a:rPr lang="en-US" sz="2800" b="1" dirty="0">
                <a:latin typeface="Comic Sans MS" panose="030F0702030302020204" pitchFamily="66" charset="0"/>
              </a:rPr>
              <a:t>PivotTable</a:t>
            </a:r>
            <a:r>
              <a:rPr lang="en-US" sz="2800" dirty="0">
                <a:latin typeface="Comic Sans MS" panose="030F0702030302020204" pitchFamily="66" charset="0"/>
              </a:rPr>
              <a:t>.</a:t>
            </a:r>
          </a:p>
          <a:p>
            <a:pPr>
              <a:buFont typeface="+mj-lt"/>
              <a:buAutoNum type="arabicPeriod"/>
            </a:pPr>
            <a:r>
              <a:rPr lang="en-US" sz="2800" b="1" dirty="0">
                <a:latin typeface="Comic Sans MS" panose="030F0702030302020204" pitchFamily="66" charset="0"/>
              </a:rPr>
              <a:t>Choose Fields</a:t>
            </a:r>
            <a:r>
              <a:rPr lang="en-US" sz="2800" dirty="0">
                <a:latin typeface="Comic Sans MS" panose="030F0702030302020204" pitchFamily="66" charset="0"/>
              </a:rPr>
              <a:t>: Drag fields into </a:t>
            </a:r>
            <a:r>
              <a:rPr lang="en-US" sz="2800" b="1" dirty="0">
                <a:latin typeface="Comic Sans MS" panose="030F0702030302020204" pitchFamily="66" charset="0"/>
              </a:rPr>
              <a:t>Rows</a:t>
            </a:r>
            <a:r>
              <a:rPr lang="en-US" sz="2800" dirty="0">
                <a:latin typeface="Comic Sans MS" panose="030F0702030302020204" pitchFamily="66" charset="0"/>
              </a:rPr>
              <a:t>, </a:t>
            </a:r>
            <a:r>
              <a:rPr lang="en-US" sz="2800" b="1" dirty="0">
                <a:latin typeface="Comic Sans MS" panose="030F0702030302020204" pitchFamily="66" charset="0"/>
              </a:rPr>
              <a:t>Columns</a:t>
            </a:r>
            <a:r>
              <a:rPr lang="en-US" sz="2800" dirty="0">
                <a:latin typeface="Comic Sans MS" panose="030F0702030302020204" pitchFamily="66" charset="0"/>
              </a:rPr>
              <a:t>, </a:t>
            </a:r>
            <a:r>
              <a:rPr lang="en-US" sz="2800" b="1" dirty="0">
                <a:latin typeface="Comic Sans MS" panose="030F0702030302020204" pitchFamily="66" charset="0"/>
              </a:rPr>
              <a:t>Values</a:t>
            </a:r>
            <a:r>
              <a:rPr lang="en-US" sz="2800" dirty="0">
                <a:latin typeface="Comic Sans MS" panose="030F0702030302020204" pitchFamily="66" charset="0"/>
              </a:rPr>
              <a:t>, and </a:t>
            </a:r>
            <a:r>
              <a:rPr lang="en-US" sz="2800" b="1" dirty="0">
                <a:latin typeface="Comic Sans MS" panose="030F0702030302020204" pitchFamily="66" charset="0"/>
              </a:rPr>
              <a:t>Filters</a:t>
            </a:r>
            <a:r>
              <a:rPr lang="en-US" sz="2800" dirty="0">
                <a:latin typeface="Comic Sans MS" panose="030F0702030302020204" pitchFamily="66" charset="0"/>
              </a:rPr>
              <a:t>.</a:t>
            </a:r>
          </a:p>
          <a:p>
            <a:pPr>
              <a:buFont typeface="+mj-lt"/>
              <a:buAutoNum type="arabicPeriod"/>
            </a:pPr>
            <a:r>
              <a:rPr lang="en-US" sz="2800" b="1" dirty="0">
                <a:latin typeface="Comic Sans MS" panose="030F0702030302020204" pitchFamily="66" charset="0"/>
              </a:rPr>
              <a:t>Summarize</a:t>
            </a:r>
            <a:r>
              <a:rPr lang="en-US" sz="2800" dirty="0">
                <a:latin typeface="Comic Sans MS" panose="030F0702030302020204" pitchFamily="66" charset="0"/>
              </a:rPr>
              <a:t>: Adjust value settings (e.g., Sum, Average).</a:t>
            </a:r>
          </a:p>
          <a:p>
            <a:pPr>
              <a:buFont typeface="+mj-lt"/>
              <a:buAutoNum type="arabicPeriod"/>
            </a:pPr>
            <a:r>
              <a:rPr lang="en-US" sz="2800" b="1" dirty="0">
                <a:latin typeface="Comic Sans MS" panose="030F0702030302020204" pitchFamily="66" charset="0"/>
              </a:rPr>
              <a:t>Format &amp; Organize</a:t>
            </a:r>
            <a:r>
              <a:rPr lang="en-US" sz="2800" dirty="0">
                <a:latin typeface="Comic Sans MS" panose="030F0702030302020204" pitchFamily="66" charset="0"/>
              </a:rPr>
              <a:t>: Customize table appearance and sort data.</a:t>
            </a:r>
          </a:p>
          <a:p>
            <a:pPr>
              <a:buFont typeface="+mj-lt"/>
              <a:buAutoNum type="arabicPeriod"/>
            </a:pPr>
            <a:r>
              <a:rPr lang="en-US" sz="2800" b="1" dirty="0">
                <a:latin typeface="Comic Sans MS" panose="030F0702030302020204" pitchFamily="66" charset="0"/>
              </a:rPr>
              <a:t>Analyze</a:t>
            </a:r>
            <a:r>
              <a:rPr lang="en-US" sz="2800" dirty="0">
                <a:latin typeface="Comic Sans MS" panose="030F0702030302020204" pitchFamily="66" charset="0"/>
              </a:rPr>
              <a:t>: Look for patterns, trends, and relationships.</a:t>
            </a:r>
          </a:p>
          <a:p>
            <a:pPr>
              <a:buFont typeface="+mj-lt"/>
              <a:buAutoNum type="arabicPeriod"/>
            </a:pPr>
            <a:r>
              <a:rPr lang="en-US" sz="2800" b="1" dirty="0">
                <a:latin typeface="Comic Sans MS" panose="030F0702030302020204" pitchFamily="66" charset="0"/>
              </a:rPr>
              <a:t>Apply Filters</a:t>
            </a:r>
            <a:r>
              <a:rPr lang="en-US" sz="2800" dirty="0">
                <a:latin typeface="Comic Sans MS" panose="030F0702030302020204" pitchFamily="66" charset="0"/>
              </a:rPr>
              <a:t>: Refine the data using filters for more focused analysis.</a:t>
            </a:r>
          </a:p>
          <a:p>
            <a:r>
              <a:rPr lang="en-US" sz="2800" dirty="0">
                <a:latin typeface="Comic Sans MS" panose="030F0702030302020204" pitchFamily="66" charset="0"/>
              </a:rPr>
              <a:t>This provides a quick guide to creating and using pivot tables in Excel. </a:t>
            </a:r>
            <a:endParaRPr lang="en-IN" sz="2800" dirty="0">
              <a:latin typeface="Comic Sans MS" panose="030F0702030302020204" pitchFamily="66" charset="0"/>
            </a:endParaRPr>
          </a:p>
        </p:txBody>
      </p:sp>
      <p:pic>
        <p:nvPicPr>
          <p:cNvPr id="6" name="Picture 5" descr="A green and white sign">
            <a:hlinkClick r:id="rId8"/>
            <a:extLst>
              <a:ext uri="{FF2B5EF4-FFF2-40B4-BE49-F238E27FC236}">
                <a16:creationId xmlns:a16="http://schemas.microsoft.com/office/drawing/2014/main" id="{8D8D3BC8-7FA2-A66C-DE02-A31F1234C4DC}"/>
              </a:ext>
            </a:extLst>
          </p:cNvPr>
          <p:cNvPicPr>
            <a:picLocks noChangeAspect="1"/>
          </p:cNvPicPr>
          <p:nvPr/>
        </p:nvPicPr>
        <p:blipFill>
          <a:blip r:embed="rId9"/>
          <a:stretch>
            <a:fillRect/>
          </a:stretch>
        </p:blipFill>
        <p:spPr>
          <a:xfrm rot="883321">
            <a:off x="12377661" y="1357414"/>
            <a:ext cx="5556027" cy="3128394"/>
          </a:xfrm>
          <a:prstGeom prst="rect">
            <a:avLst/>
          </a:prstGeom>
        </p:spPr>
      </p:pic>
    </p:spTree>
    <p:extLst>
      <p:ext uri="{BB962C8B-B14F-4D97-AF65-F5344CB8AC3E}">
        <p14:creationId xmlns:p14="http://schemas.microsoft.com/office/powerpoint/2010/main" val="3843917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sp>
        <p:nvSpPr>
          <p:cNvPr id="134" name="Google Shape;134;p15"/>
          <p:cNvSpPr/>
          <p:nvPr/>
        </p:nvSpPr>
        <p:spPr>
          <a:xfrm rot="6575669">
            <a:off x="310209" y="272259"/>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16081774" y="7808377"/>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txBody>
          <a:bodyPr/>
          <a:lstStyle/>
          <a:p>
            <a:endParaRPr lang="en-IN" dirty="0"/>
          </a:p>
        </p:txBody>
      </p:sp>
      <p:sp>
        <p:nvSpPr>
          <p:cNvPr id="5" name="TextBox 4">
            <a:extLst>
              <a:ext uri="{FF2B5EF4-FFF2-40B4-BE49-F238E27FC236}">
                <a16:creationId xmlns:a16="http://schemas.microsoft.com/office/drawing/2014/main" id="{6442F72C-BFAD-C697-B8BF-7551A7013837}"/>
              </a:ext>
            </a:extLst>
          </p:cNvPr>
          <p:cNvSpPr txBox="1"/>
          <p:nvPr/>
        </p:nvSpPr>
        <p:spPr>
          <a:xfrm>
            <a:off x="6649447" y="914399"/>
            <a:ext cx="3739243" cy="646331"/>
          </a:xfrm>
          <a:prstGeom prst="rect">
            <a:avLst/>
          </a:prstGeom>
          <a:noFill/>
        </p:spPr>
        <p:txBody>
          <a:bodyPr wrap="square" rtlCol="0">
            <a:spAutoFit/>
          </a:bodyPr>
          <a:lstStyle/>
          <a:p>
            <a:pPr algn="ctr"/>
            <a:r>
              <a:rPr lang="en-IN" sz="3600" dirty="0">
                <a:latin typeface="Comic Sans MS" panose="030F0702030302020204" pitchFamily="66" charset="0"/>
              </a:rPr>
              <a:t>My Work</a:t>
            </a:r>
          </a:p>
        </p:txBody>
      </p:sp>
      <p:sp>
        <p:nvSpPr>
          <p:cNvPr id="3" name="Rectangle 1">
            <a:extLst>
              <a:ext uri="{FF2B5EF4-FFF2-40B4-BE49-F238E27FC236}">
                <a16:creationId xmlns:a16="http://schemas.microsoft.com/office/drawing/2014/main" id="{645B35C0-E9E8-4E4B-8C4E-C41FB53261DD}"/>
              </a:ext>
            </a:extLst>
          </p:cNvPr>
          <p:cNvSpPr>
            <a:spLocks noChangeArrowheads="1"/>
          </p:cNvSpPr>
          <p:nvPr/>
        </p:nvSpPr>
        <p:spPr bwMode="auto">
          <a:xfrm>
            <a:off x="1151163" y="2205750"/>
            <a:ext cx="738868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omic Sans MS" panose="030F0702030302020204" pitchFamily="66" charset="0"/>
              </a:rPr>
              <a:t>1. Career Aspirations by Gender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omic Sans MS" panose="030F0702030302020204" pitchFamily="66" charset="0"/>
              </a:rPr>
              <a:t>Question:</a:t>
            </a:r>
            <a:r>
              <a:rPr kumimoji="0" lang="en-US" altLang="en-US" sz="2000" b="0" i="0" u="none" strike="noStrike" cap="none" normalizeH="0" baseline="0" dirty="0">
                <a:ln>
                  <a:noFill/>
                </a:ln>
                <a:solidFill>
                  <a:schemeClr val="tx1"/>
                </a:solidFill>
                <a:effectLst/>
                <a:latin typeface="Comic Sans MS" panose="030F0702030302020204" pitchFamily="66" charset="0"/>
              </a:rPr>
              <a:t> What influences career aspirations the most based on gender?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omic Sans MS" panose="030F0702030302020204" pitchFamily="66" charset="0"/>
              </a:rPr>
              <a:t>Pivot Table:</a:t>
            </a:r>
            <a:endParaRPr kumimoji="0" lang="en-US" altLang="en-US" sz="2000" b="0" i="0" u="none" strike="noStrike" cap="none" normalizeH="0" baseline="0" dirty="0">
              <a:ln>
                <a:noFill/>
              </a:ln>
              <a:solidFill>
                <a:schemeClr val="tx1"/>
              </a:solidFill>
              <a:effectLst/>
              <a:latin typeface="Comic Sans MS" panose="030F0702030302020204" pitchFamily="66"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omic Sans MS" panose="030F0702030302020204" pitchFamily="66" charset="0"/>
              </a:rPr>
              <a:t>Rows: Gender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omic Sans MS" panose="030F0702030302020204" pitchFamily="66" charset="0"/>
              </a:rPr>
              <a:t>Columns: </a:t>
            </a:r>
            <a:r>
              <a:rPr kumimoji="0" lang="en-US" altLang="en-US" sz="2000" b="0" i="0" u="none" strike="noStrike" cap="none" normalizeH="0" baseline="0" dirty="0" err="1">
                <a:ln>
                  <a:noFill/>
                </a:ln>
                <a:solidFill>
                  <a:schemeClr val="tx1"/>
                </a:solidFill>
                <a:effectLst/>
                <a:latin typeface="Comic Sans MS" panose="030F0702030302020204" pitchFamily="66" charset="0"/>
              </a:rPr>
              <a:t>Career_Influence</a:t>
            </a:r>
            <a:endParaRPr kumimoji="0" lang="en-US" altLang="en-US" sz="2000" b="0" i="0" u="none" strike="noStrike" cap="none" normalizeH="0" baseline="0" dirty="0">
              <a:ln>
                <a:noFill/>
              </a:ln>
              <a:solidFill>
                <a:schemeClr val="tx1"/>
              </a:solidFill>
              <a:effectLst/>
              <a:latin typeface="Comic Sans MS" panose="030F0702030302020204" pitchFamily="66"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omic Sans MS" panose="030F0702030302020204" pitchFamily="66" charset="0"/>
              </a:rPr>
              <a:t>Values: Count of responses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omic Sans MS" panose="030F0702030302020204" pitchFamily="66" charset="0"/>
              </a:rPr>
              <a:t>Insight:</a:t>
            </a:r>
            <a:r>
              <a:rPr kumimoji="0" lang="en-US" altLang="en-US" sz="2000" b="0" i="0" u="none" strike="noStrike" cap="none" normalizeH="0" baseline="0" dirty="0">
                <a:ln>
                  <a:noFill/>
                </a:ln>
                <a:solidFill>
                  <a:schemeClr val="tx1"/>
                </a:solidFill>
                <a:effectLst/>
                <a:latin typeface="Comic Sans MS" panose="030F0702030302020204" pitchFamily="66" charset="0"/>
              </a:rPr>
              <a:t> Helps identify whether men and women are more influenced by social media, role models, or family.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Comic Sans MS" panose="030F0702030302020204" pitchFamily="66" charset="0"/>
            </a:endParaRPr>
          </a:p>
        </p:txBody>
      </p:sp>
      <p:sp>
        <p:nvSpPr>
          <p:cNvPr id="8" name="Rectangle 3">
            <a:extLst>
              <a:ext uri="{FF2B5EF4-FFF2-40B4-BE49-F238E27FC236}">
                <a16:creationId xmlns:a16="http://schemas.microsoft.com/office/drawing/2014/main" id="{34FCC574-0455-A38D-E5EC-A072D3B98F18}"/>
              </a:ext>
            </a:extLst>
          </p:cNvPr>
          <p:cNvSpPr>
            <a:spLocks noChangeArrowheads="1"/>
          </p:cNvSpPr>
          <p:nvPr/>
        </p:nvSpPr>
        <p:spPr bwMode="auto">
          <a:xfrm>
            <a:off x="1123595" y="5557713"/>
            <a:ext cx="7698923"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omic Sans MS" panose="030F0702030302020204" pitchFamily="66" charset="0"/>
              </a:rPr>
              <a:t>2. Work Environment Preference by Country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omic Sans MS" panose="030F0702030302020204" pitchFamily="66" charset="0"/>
              </a:rPr>
              <a:t>Question:</a:t>
            </a:r>
            <a:r>
              <a:rPr kumimoji="0" lang="en-US" altLang="en-US" sz="2000" b="0" i="0" u="none" strike="noStrike" cap="none" normalizeH="0" baseline="0" dirty="0">
                <a:ln>
                  <a:noFill/>
                </a:ln>
                <a:solidFill>
                  <a:schemeClr val="tx1"/>
                </a:solidFill>
                <a:effectLst/>
                <a:latin typeface="Comic Sans MS" panose="030F0702030302020204" pitchFamily="66" charset="0"/>
              </a:rPr>
              <a:t> Which work environment (Remote, Hybrid, Office) is most preferred in different countries?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omic Sans MS" panose="030F0702030302020204" pitchFamily="66" charset="0"/>
              </a:rPr>
              <a:t>Pivot Table:</a:t>
            </a:r>
            <a:endParaRPr kumimoji="0" lang="en-US" altLang="en-US" sz="2000" b="0" i="0" u="none" strike="noStrike" cap="none" normalizeH="0" baseline="0" dirty="0">
              <a:ln>
                <a:noFill/>
              </a:ln>
              <a:solidFill>
                <a:schemeClr val="tx1"/>
              </a:solidFill>
              <a:effectLst/>
              <a:latin typeface="Comic Sans MS" panose="030F0702030302020204" pitchFamily="66"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omic Sans MS" panose="030F0702030302020204" pitchFamily="66" charset="0"/>
              </a:rPr>
              <a:t>Rows: Country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omic Sans MS" panose="030F0702030302020204" pitchFamily="66" charset="0"/>
              </a:rPr>
              <a:t>Columns: </a:t>
            </a:r>
            <a:r>
              <a:rPr kumimoji="0" lang="en-US" altLang="en-US" sz="2000" b="0" i="0" u="none" strike="noStrike" cap="none" normalizeH="0" baseline="0" dirty="0" err="1">
                <a:ln>
                  <a:noFill/>
                </a:ln>
                <a:solidFill>
                  <a:schemeClr val="tx1"/>
                </a:solidFill>
                <a:effectLst/>
                <a:latin typeface="Comic Sans MS" panose="030F0702030302020204" pitchFamily="66" charset="0"/>
              </a:rPr>
              <a:t>Work_Environment</a:t>
            </a:r>
            <a:endParaRPr kumimoji="0" lang="en-US" altLang="en-US" sz="2000" b="0" i="0" u="none" strike="noStrike" cap="none" normalizeH="0" baseline="0" dirty="0">
              <a:ln>
                <a:noFill/>
              </a:ln>
              <a:solidFill>
                <a:schemeClr val="tx1"/>
              </a:solidFill>
              <a:effectLst/>
              <a:latin typeface="Comic Sans MS" panose="030F0702030302020204" pitchFamily="66"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omic Sans MS" panose="030F0702030302020204" pitchFamily="66" charset="0"/>
              </a:rPr>
              <a:t>Values: Count of responses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omic Sans MS" panose="030F0702030302020204" pitchFamily="66" charset="0"/>
              </a:rPr>
              <a:t>Insight:</a:t>
            </a:r>
            <a:r>
              <a:rPr kumimoji="0" lang="en-US" altLang="en-US" sz="2000" b="0" i="0" u="none" strike="noStrike" cap="none" normalizeH="0" baseline="0" dirty="0">
                <a:ln>
                  <a:noFill/>
                </a:ln>
                <a:solidFill>
                  <a:schemeClr val="tx1"/>
                </a:solidFill>
                <a:effectLst/>
                <a:latin typeface="Comic Sans MS" panose="030F0702030302020204" pitchFamily="66" charset="0"/>
              </a:rPr>
              <a:t> Shows geographical trends in work flexibility preferences.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Comic Sans MS" panose="030F0702030302020204" pitchFamily="66" charset="0"/>
            </a:endParaRPr>
          </a:p>
        </p:txBody>
      </p:sp>
      <p:sp>
        <p:nvSpPr>
          <p:cNvPr id="9" name="TextBox 8">
            <a:extLst>
              <a:ext uri="{FF2B5EF4-FFF2-40B4-BE49-F238E27FC236}">
                <a16:creationId xmlns:a16="http://schemas.microsoft.com/office/drawing/2014/main" id="{45C25C6F-3586-2C65-30AC-43F6246CD64F}"/>
              </a:ext>
            </a:extLst>
          </p:cNvPr>
          <p:cNvSpPr txBox="1"/>
          <p:nvPr/>
        </p:nvSpPr>
        <p:spPr>
          <a:xfrm>
            <a:off x="5377190" y="1646797"/>
            <a:ext cx="6890657" cy="646331"/>
          </a:xfrm>
          <a:prstGeom prst="rect">
            <a:avLst/>
          </a:prstGeom>
          <a:noFill/>
        </p:spPr>
        <p:txBody>
          <a:bodyPr wrap="square" rtlCol="0">
            <a:spAutoFit/>
          </a:bodyPr>
          <a:lstStyle/>
          <a:p>
            <a:pPr algn="ctr"/>
            <a:r>
              <a:rPr lang="en-IN" sz="3600" dirty="0">
                <a:latin typeface="Comic Sans MS" panose="030F0702030302020204" pitchFamily="66" charset="0"/>
              </a:rPr>
              <a:t>Some Examples are:</a:t>
            </a:r>
          </a:p>
        </p:txBody>
      </p:sp>
      <p:sp>
        <p:nvSpPr>
          <p:cNvPr id="11" name="Rectangle 4">
            <a:extLst>
              <a:ext uri="{FF2B5EF4-FFF2-40B4-BE49-F238E27FC236}">
                <a16:creationId xmlns:a16="http://schemas.microsoft.com/office/drawing/2014/main" id="{7BB1794D-C7AC-31E0-EA8F-BED3CB2F4284}"/>
              </a:ext>
            </a:extLst>
          </p:cNvPr>
          <p:cNvSpPr>
            <a:spLocks noChangeArrowheads="1"/>
          </p:cNvSpPr>
          <p:nvPr/>
        </p:nvSpPr>
        <p:spPr bwMode="auto">
          <a:xfrm>
            <a:off x="9936194" y="2174305"/>
            <a:ext cx="6911456"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omic Sans MS" panose="030F0702030302020204" pitchFamily="66" charset="0"/>
              </a:rPr>
              <a:t>3. Salary Expectations by Learning Style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omic Sans MS" panose="030F0702030302020204" pitchFamily="66" charset="0"/>
              </a:rPr>
              <a:t>Question:</a:t>
            </a:r>
            <a:r>
              <a:rPr kumimoji="0" lang="en-US" altLang="en-US" sz="2000" b="0" i="0" u="none" strike="noStrike" cap="none" normalizeH="0" baseline="0" dirty="0">
                <a:ln>
                  <a:noFill/>
                </a:ln>
                <a:solidFill>
                  <a:schemeClr val="tx1"/>
                </a:solidFill>
                <a:effectLst/>
                <a:latin typeface="Comic Sans MS" panose="030F0702030302020204" pitchFamily="66" charset="0"/>
              </a:rPr>
              <a:t> How do expected salaries relate to preferred learning styles?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omic Sans MS" panose="030F0702030302020204" pitchFamily="66" charset="0"/>
              </a:rPr>
              <a:t>Pivot Table:</a:t>
            </a:r>
            <a:endParaRPr kumimoji="0" lang="en-US" altLang="en-US" sz="2000" b="0" i="0" u="none" strike="noStrike" cap="none" normalizeH="0" baseline="0" dirty="0">
              <a:ln>
                <a:noFill/>
              </a:ln>
              <a:solidFill>
                <a:schemeClr val="tx1"/>
              </a:solidFill>
              <a:effectLst/>
              <a:latin typeface="Comic Sans MS" panose="030F0702030302020204" pitchFamily="66"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omic Sans MS" panose="030F0702030302020204" pitchFamily="66" charset="0"/>
              </a:rPr>
              <a:t>Rows: </a:t>
            </a:r>
            <a:r>
              <a:rPr kumimoji="0" lang="en-US" altLang="en-US" sz="2000" b="0" i="0" u="none" strike="noStrike" cap="none" normalizeH="0" baseline="0" dirty="0" err="1">
                <a:ln>
                  <a:noFill/>
                </a:ln>
                <a:solidFill>
                  <a:schemeClr val="tx1"/>
                </a:solidFill>
                <a:effectLst/>
                <a:latin typeface="Comic Sans MS" panose="030F0702030302020204" pitchFamily="66" charset="0"/>
              </a:rPr>
              <a:t>Learning_Style</a:t>
            </a:r>
            <a:endParaRPr kumimoji="0" lang="en-US" altLang="en-US" sz="2000" b="0" i="0" u="none" strike="noStrike" cap="none" normalizeH="0" baseline="0" dirty="0">
              <a:ln>
                <a:noFill/>
              </a:ln>
              <a:solidFill>
                <a:schemeClr val="tx1"/>
              </a:solidFill>
              <a:effectLst/>
              <a:latin typeface="Comic Sans MS" panose="030F0702030302020204" pitchFamily="66"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omic Sans MS" panose="030F0702030302020204" pitchFamily="66" charset="0"/>
              </a:rPr>
              <a:t>Columns: Expected_Salary_3Yrs (bucketed, if needed)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omic Sans MS" panose="030F0702030302020204" pitchFamily="66" charset="0"/>
              </a:rPr>
              <a:t>Values: Count or average salary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omic Sans MS" panose="030F0702030302020204" pitchFamily="66" charset="0"/>
              </a:rPr>
              <a:t>Insight:</a:t>
            </a:r>
            <a:r>
              <a:rPr kumimoji="0" lang="en-US" altLang="en-US" sz="2000" b="0" i="0" u="none" strike="noStrike" cap="none" normalizeH="0" baseline="0" dirty="0">
                <a:ln>
                  <a:noFill/>
                </a:ln>
                <a:solidFill>
                  <a:schemeClr val="tx1"/>
                </a:solidFill>
                <a:effectLst/>
                <a:latin typeface="Comic Sans MS" panose="030F0702030302020204" pitchFamily="66" charset="0"/>
              </a:rPr>
              <a:t> Reveals how hands-on learners vs. classroom learners differ in salary expectations.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Comic Sans MS" panose="030F0702030302020204" pitchFamily="66" charset="0"/>
            </a:endParaRPr>
          </a:p>
        </p:txBody>
      </p:sp>
      <p:sp>
        <p:nvSpPr>
          <p:cNvPr id="12" name="Rectangle 5">
            <a:extLst>
              <a:ext uri="{FF2B5EF4-FFF2-40B4-BE49-F238E27FC236}">
                <a16:creationId xmlns:a16="http://schemas.microsoft.com/office/drawing/2014/main" id="{DC8EE12A-48A2-9207-12D6-B774906D573F}"/>
              </a:ext>
            </a:extLst>
          </p:cNvPr>
          <p:cNvSpPr>
            <a:spLocks noChangeArrowheads="1"/>
          </p:cNvSpPr>
          <p:nvPr/>
        </p:nvSpPr>
        <p:spPr bwMode="auto">
          <a:xfrm>
            <a:off x="9859048" y="5403826"/>
            <a:ext cx="6911456"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chemeClr val="tx1"/>
                </a:solidFill>
                <a:latin typeface="Comic Sans MS" panose="030F0702030302020204" pitchFamily="66" charset="0"/>
              </a:rPr>
              <a:t>4</a:t>
            </a:r>
            <a:r>
              <a:rPr kumimoji="0" lang="en-US" altLang="en-US" sz="2000" b="1" i="0" u="none" strike="noStrike" cap="none" normalizeH="0" baseline="0" dirty="0">
                <a:ln>
                  <a:noFill/>
                </a:ln>
                <a:solidFill>
                  <a:schemeClr val="tx1"/>
                </a:solidFill>
                <a:effectLst/>
                <a:latin typeface="Comic Sans MS" panose="030F0702030302020204" pitchFamily="66" charset="0"/>
              </a:rPr>
              <a:t>. Higher Education Interest Based on Salary Expectation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omic Sans MS" panose="030F0702030302020204" pitchFamily="66" charset="0"/>
              </a:rPr>
              <a:t>Question:</a:t>
            </a:r>
            <a:r>
              <a:rPr kumimoji="0" lang="en-US" altLang="en-US" sz="2000" b="0" i="0" u="none" strike="noStrike" cap="none" normalizeH="0" baseline="0" dirty="0">
                <a:ln>
                  <a:noFill/>
                </a:ln>
                <a:solidFill>
                  <a:schemeClr val="tx1"/>
                </a:solidFill>
                <a:effectLst/>
                <a:latin typeface="Comic Sans MS" panose="030F0702030302020204" pitchFamily="66" charset="0"/>
              </a:rPr>
              <a:t> Do people aiming for higher salaries also plan to study abroad?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omic Sans MS" panose="030F0702030302020204" pitchFamily="66" charset="0"/>
              </a:rPr>
              <a:t>Pivot Table:</a:t>
            </a:r>
            <a:endParaRPr kumimoji="0" lang="en-US" altLang="en-US" sz="2000" b="0" i="0" u="none" strike="noStrike" cap="none" normalizeH="0" baseline="0" dirty="0">
              <a:ln>
                <a:noFill/>
              </a:ln>
              <a:solidFill>
                <a:schemeClr val="tx1"/>
              </a:solidFill>
              <a:effectLst/>
              <a:latin typeface="Comic Sans MS" panose="030F0702030302020204" pitchFamily="66"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omic Sans MS" panose="030F0702030302020204" pitchFamily="66" charset="0"/>
              </a:rPr>
              <a:t>Rows: </a:t>
            </a:r>
            <a:r>
              <a:rPr kumimoji="0" lang="en-US" altLang="en-US" sz="2000" b="0" i="0" u="none" strike="noStrike" cap="none" normalizeH="0" baseline="0" dirty="0" err="1">
                <a:ln>
                  <a:noFill/>
                </a:ln>
                <a:solidFill>
                  <a:schemeClr val="tx1"/>
                </a:solidFill>
                <a:effectLst/>
                <a:latin typeface="Comic Sans MS" panose="030F0702030302020204" pitchFamily="66" charset="0"/>
              </a:rPr>
              <a:t>Higher_Ed_Abroad</a:t>
            </a:r>
            <a:endParaRPr kumimoji="0" lang="en-US" altLang="en-US" sz="2000" b="0" i="0" u="none" strike="noStrike" cap="none" normalizeH="0" baseline="0" dirty="0">
              <a:ln>
                <a:noFill/>
              </a:ln>
              <a:solidFill>
                <a:schemeClr val="tx1"/>
              </a:solidFill>
              <a:effectLst/>
              <a:latin typeface="Comic Sans MS" panose="030F0702030302020204" pitchFamily="66"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omic Sans MS" panose="030F0702030302020204" pitchFamily="66" charset="0"/>
              </a:rPr>
              <a:t>Columns: Salary Ranges (Expected_Salary_5Yrs)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omic Sans MS" panose="030F0702030302020204" pitchFamily="66" charset="0"/>
              </a:rPr>
              <a:t>Values: Count of responses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omic Sans MS" panose="030F0702030302020204" pitchFamily="66" charset="0"/>
              </a:rPr>
              <a:t>Insight:</a:t>
            </a:r>
            <a:r>
              <a:rPr kumimoji="0" lang="en-US" altLang="en-US" sz="2000" b="0" i="0" u="none" strike="noStrike" cap="none" normalizeH="0" baseline="0" dirty="0">
                <a:ln>
                  <a:noFill/>
                </a:ln>
                <a:solidFill>
                  <a:schemeClr val="tx1"/>
                </a:solidFill>
                <a:effectLst/>
                <a:latin typeface="Comic Sans MS" panose="030F0702030302020204" pitchFamily="66" charset="0"/>
              </a:rPr>
              <a:t> Links long-term salary goals with education choices.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Comic Sans MS" panose="030F0702030302020204" pitchFamily="66" charset="0"/>
            </a:endParaRPr>
          </a:p>
        </p:txBody>
      </p:sp>
    </p:spTree>
    <p:extLst>
      <p:ext uri="{BB962C8B-B14F-4D97-AF65-F5344CB8AC3E}">
        <p14:creationId xmlns:p14="http://schemas.microsoft.com/office/powerpoint/2010/main" val="3263338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sp>
        <p:nvSpPr>
          <p:cNvPr id="134" name="Google Shape;134;p15"/>
          <p:cNvSpPr/>
          <p:nvPr/>
        </p:nvSpPr>
        <p:spPr>
          <a:xfrm rot="6575669">
            <a:off x="310209" y="272259"/>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15255775" y="7130500"/>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5" name="TextBox 4">
            <a:extLst>
              <a:ext uri="{FF2B5EF4-FFF2-40B4-BE49-F238E27FC236}">
                <a16:creationId xmlns:a16="http://schemas.microsoft.com/office/drawing/2014/main" id="{6442F72C-BFAD-C697-B8BF-7551A7013837}"/>
              </a:ext>
            </a:extLst>
          </p:cNvPr>
          <p:cNvSpPr txBox="1"/>
          <p:nvPr/>
        </p:nvSpPr>
        <p:spPr>
          <a:xfrm>
            <a:off x="6649447" y="914399"/>
            <a:ext cx="3739243" cy="646331"/>
          </a:xfrm>
          <a:prstGeom prst="rect">
            <a:avLst/>
          </a:prstGeom>
          <a:noFill/>
        </p:spPr>
        <p:txBody>
          <a:bodyPr wrap="square" rtlCol="0">
            <a:spAutoFit/>
          </a:bodyPr>
          <a:lstStyle/>
          <a:p>
            <a:pPr algn="ctr"/>
            <a:r>
              <a:rPr lang="en-IN" sz="3600" dirty="0">
                <a:latin typeface="Comic Sans MS" panose="030F0702030302020204" pitchFamily="66" charset="0"/>
              </a:rPr>
              <a:t>My Work</a:t>
            </a:r>
          </a:p>
        </p:txBody>
      </p:sp>
      <p:pic>
        <p:nvPicPr>
          <p:cNvPr id="7" name="Picture 6" descr="A black arrow pointing up&#10;&#10;AI-generated content may be incorrect.">
            <a:extLst>
              <a:ext uri="{FF2B5EF4-FFF2-40B4-BE49-F238E27FC236}">
                <a16:creationId xmlns:a16="http://schemas.microsoft.com/office/drawing/2014/main" id="{8486B4FC-7FB6-6EFD-0A65-1695F14A3EE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21054686">
            <a:off x="11990299" y="4909975"/>
            <a:ext cx="5605838" cy="2270420"/>
          </a:xfrm>
          <a:prstGeom prst="rect">
            <a:avLst/>
          </a:prstGeom>
        </p:spPr>
      </p:pic>
      <p:sp>
        <p:nvSpPr>
          <p:cNvPr id="2" name="TextBox 1">
            <a:extLst>
              <a:ext uri="{FF2B5EF4-FFF2-40B4-BE49-F238E27FC236}">
                <a16:creationId xmlns:a16="http://schemas.microsoft.com/office/drawing/2014/main" id="{73668937-06CD-454C-1F3F-EB3C54DB3848}"/>
              </a:ext>
            </a:extLst>
          </p:cNvPr>
          <p:cNvSpPr txBox="1"/>
          <p:nvPr/>
        </p:nvSpPr>
        <p:spPr>
          <a:xfrm>
            <a:off x="1041000" y="1872940"/>
            <a:ext cx="6920933" cy="523220"/>
          </a:xfrm>
          <a:prstGeom prst="rect">
            <a:avLst/>
          </a:prstGeom>
          <a:noFill/>
        </p:spPr>
        <p:txBody>
          <a:bodyPr wrap="square" rtlCol="0">
            <a:spAutoFit/>
          </a:bodyPr>
          <a:lstStyle/>
          <a:p>
            <a:pPr algn="ctr"/>
            <a:r>
              <a:rPr lang="en-IN" sz="2800" b="1" dirty="0">
                <a:solidFill>
                  <a:schemeClr val="tx1"/>
                </a:solidFill>
                <a:latin typeface="Comic Sans MS" panose="030F0702030302020204" pitchFamily="66" charset="0"/>
              </a:rPr>
              <a:t>Overall Summary:</a:t>
            </a:r>
          </a:p>
        </p:txBody>
      </p:sp>
      <p:sp>
        <p:nvSpPr>
          <p:cNvPr id="3" name="TextBox 2">
            <a:extLst>
              <a:ext uri="{FF2B5EF4-FFF2-40B4-BE49-F238E27FC236}">
                <a16:creationId xmlns:a16="http://schemas.microsoft.com/office/drawing/2014/main" id="{9BDDC0FD-38F0-6304-A929-FF8B9E14088E}"/>
              </a:ext>
            </a:extLst>
          </p:cNvPr>
          <p:cNvSpPr txBox="1"/>
          <p:nvPr/>
        </p:nvSpPr>
        <p:spPr>
          <a:xfrm>
            <a:off x="2332458" y="2859697"/>
            <a:ext cx="10755258" cy="6370975"/>
          </a:xfrm>
          <a:prstGeom prst="rect">
            <a:avLst/>
          </a:prstGeom>
          <a:noFill/>
        </p:spPr>
        <p:txBody>
          <a:bodyPr wrap="square" rtlCol="0">
            <a:spAutoFit/>
          </a:bodyPr>
          <a:lstStyle/>
          <a:p>
            <a:r>
              <a:rPr lang="en-US" sz="2400" dirty="0">
                <a:latin typeface="Comic Sans MS" panose="030F0702030302020204" pitchFamily="66" charset="0"/>
              </a:rPr>
              <a:t>Exploratory Data Analysis (EDA) was performed to discover key trends and patterns in the cleaned dataset. Pivot tables were used to explore relationships between career preferences, demographics, and expectations.</a:t>
            </a:r>
          </a:p>
          <a:p>
            <a:endParaRPr lang="en-US" sz="2400" dirty="0">
              <a:latin typeface="Comic Sans MS" panose="030F0702030302020204" pitchFamily="66" charset="0"/>
            </a:endParaRPr>
          </a:p>
          <a:p>
            <a:r>
              <a:rPr lang="en-US" sz="2400" b="1" dirty="0">
                <a:latin typeface="Comic Sans MS" panose="030F0702030302020204" pitchFamily="66" charset="0"/>
              </a:rPr>
              <a:t>🔍 Key Findings:</a:t>
            </a:r>
          </a:p>
          <a:p>
            <a:pPr>
              <a:buFont typeface="Arial" panose="020B0604020202020204" pitchFamily="34" charset="0"/>
              <a:buChar char="•"/>
            </a:pPr>
            <a:r>
              <a:rPr lang="en-US" sz="2400" b="1" dirty="0">
                <a:latin typeface="Comic Sans MS" panose="030F0702030302020204" pitchFamily="66" charset="0"/>
              </a:rPr>
              <a:t>Career influences vary by gender</a:t>
            </a:r>
            <a:r>
              <a:rPr lang="en-US" sz="2400" dirty="0">
                <a:latin typeface="Comic Sans MS" panose="030F0702030302020204" pitchFamily="66" charset="0"/>
              </a:rPr>
              <a:t>, with differences in motivation from social media, role models, and peers.</a:t>
            </a:r>
          </a:p>
          <a:p>
            <a:pPr>
              <a:buFont typeface="Arial" panose="020B0604020202020204" pitchFamily="34" charset="0"/>
              <a:buChar char="•"/>
            </a:pPr>
            <a:r>
              <a:rPr lang="en-US" sz="2400" b="1" dirty="0">
                <a:latin typeface="Comic Sans MS" panose="030F0702030302020204" pitchFamily="66" charset="0"/>
              </a:rPr>
              <a:t>Work environment preferences</a:t>
            </a:r>
            <a:r>
              <a:rPr lang="en-US" sz="2400" dirty="0">
                <a:latin typeface="Comic Sans MS" panose="030F0702030302020204" pitchFamily="66" charset="0"/>
              </a:rPr>
              <a:t> (remote, hybrid, office) differ across countries.</a:t>
            </a:r>
          </a:p>
          <a:p>
            <a:pPr>
              <a:buFont typeface="Arial" panose="020B0604020202020204" pitchFamily="34" charset="0"/>
              <a:buChar char="•"/>
            </a:pPr>
            <a:r>
              <a:rPr lang="en-US" sz="2400" b="1" dirty="0">
                <a:latin typeface="Comic Sans MS" panose="030F0702030302020204" pitchFamily="66" charset="0"/>
              </a:rPr>
              <a:t>Salary expectations</a:t>
            </a:r>
            <a:r>
              <a:rPr lang="en-US" sz="2400" dirty="0">
                <a:latin typeface="Comic Sans MS" panose="030F0702030302020204" pitchFamily="66" charset="0"/>
              </a:rPr>
              <a:t> are linked to learning styles—self-learners tend to expect more.</a:t>
            </a:r>
          </a:p>
          <a:p>
            <a:pPr>
              <a:buFont typeface="Arial" panose="020B0604020202020204" pitchFamily="34" charset="0"/>
              <a:buChar char="•"/>
            </a:pPr>
            <a:r>
              <a:rPr lang="en-US" sz="2400" b="1" dirty="0">
                <a:latin typeface="Comic Sans MS" panose="030F0702030302020204" pitchFamily="66" charset="0"/>
              </a:rPr>
              <a:t>Willingness to stay long-term</a:t>
            </a:r>
            <a:r>
              <a:rPr lang="en-US" sz="2400" dirty="0">
                <a:latin typeface="Comic Sans MS" panose="030F0702030302020204" pitchFamily="66" charset="0"/>
              </a:rPr>
              <a:t> with an employer varies by gender.</a:t>
            </a:r>
          </a:p>
          <a:p>
            <a:pPr>
              <a:buFont typeface="Arial" panose="020B0604020202020204" pitchFamily="34" charset="0"/>
              <a:buChar char="•"/>
            </a:pPr>
            <a:r>
              <a:rPr lang="en-US" sz="2400" b="1" dirty="0">
                <a:latin typeface="Comic Sans MS" panose="030F0702030302020204" pitchFamily="66" charset="0"/>
              </a:rPr>
              <a:t>Higher education goals</a:t>
            </a:r>
            <a:r>
              <a:rPr lang="en-US" sz="2400" dirty="0">
                <a:latin typeface="Comic Sans MS" panose="030F0702030302020204" pitchFamily="66" charset="0"/>
              </a:rPr>
              <a:t> often align with higher salary expectations.</a:t>
            </a:r>
          </a:p>
          <a:p>
            <a:r>
              <a:rPr lang="en-US" sz="2400" dirty="0">
                <a:latin typeface="Comic Sans MS" panose="030F0702030302020204" pitchFamily="66" charset="0"/>
              </a:rPr>
              <a:t>This analysis provides valuable insight into the mindset of today’s youth regarding careers.</a:t>
            </a:r>
          </a:p>
          <a:p>
            <a:endParaRPr lang="en-IN" sz="2400" dirty="0">
              <a:latin typeface="Comic Sans MS" panose="030F0702030302020204" pitchFamily="66" charset="0"/>
            </a:endParaRPr>
          </a:p>
        </p:txBody>
      </p:sp>
      <p:pic>
        <p:nvPicPr>
          <p:cNvPr id="9" name="Picture 8" descr="A colorful graph and magnifying glass&#10;&#10;AI-generated content may be incorrect.">
            <a:hlinkClick r:id="rId8"/>
            <a:extLst>
              <a:ext uri="{FF2B5EF4-FFF2-40B4-BE49-F238E27FC236}">
                <a16:creationId xmlns:a16="http://schemas.microsoft.com/office/drawing/2014/main" id="{4F3A9E01-F87D-5AA1-0FAF-C103BF383E6C}"/>
              </a:ext>
            </a:extLst>
          </p:cNvPr>
          <p:cNvPicPr>
            <a:picLocks noChangeAspect="1"/>
          </p:cNvPicPr>
          <p:nvPr/>
        </p:nvPicPr>
        <p:blipFill>
          <a:blip r:embed="rId9"/>
          <a:stretch>
            <a:fillRect/>
          </a:stretch>
        </p:blipFill>
        <p:spPr>
          <a:xfrm rot="598333">
            <a:off x="13539002" y="1872940"/>
            <a:ext cx="2508432" cy="2508432"/>
          </a:xfrm>
          <a:prstGeom prst="rect">
            <a:avLst/>
          </a:prstGeom>
        </p:spPr>
      </p:pic>
    </p:spTree>
    <p:extLst>
      <p:ext uri="{BB962C8B-B14F-4D97-AF65-F5344CB8AC3E}">
        <p14:creationId xmlns:p14="http://schemas.microsoft.com/office/powerpoint/2010/main" val="288746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grpSp>
        <p:nvGrpSpPr>
          <p:cNvPr id="128" name="Google Shape;128;p15"/>
          <p:cNvGrpSpPr/>
          <p:nvPr/>
        </p:nvGrpSpPr>
        <p:grpSpPr>
          <a:xfrm>
            <a:off x="862682" y="1197108"/>
            <a:ext cx="1751261" cy="1751261"/>
            <a:chOff x="0" y="0"/>
            <a:chExt cx="812800" cy="812800"/>
          </a:xfrm>
        </p:grpSpPr>
        <p:sp>
          <p:nvSpPr>
            <p:cNvPr id="129" name="Google Shape;12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A535"/>
            </a:solidFill>
            <a:ln w="10477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1" name="Google Shape;131;p15"/>
          <p:cNvSpPr txBox="1"/>
          <p:nvPr/>
        </p:nvSpPr>
        <p:spPr>
          <a:xfrm>
            <a:off x="2587351" y="1694613"/>
            <a:ext cx="9603820" cy="756233"/>
          </a:xfrm>
          <a:prstGeom prst="rect">
            <a:avLst/>
          </a:prstGeom>
          <a:noFill/>
          <a:ln>
            <a:noFill/>
          </a:ln>
        </p:spPr>
        <p:txBody>
          <a:bodyPr spcFirstLastPara="1" wrap="square" lIns="0" tIns="0" rIns="0" bIns="0" anchor="t" anchorCtr="0">
            <a:spAutoFit/>
          </a:bodyPr>
          <a:lstStyle/>
          <a:p>
            <a:pPr algn="ctr">
              <a:lnSpc>
                <a:spcPct val="90984"/>
              </a:lnSpc>
            </a:pPr>
            <a:r>
              <a:rPr lang="en-IN" sz="5400" b="1" dirty="0">
                <a:latin typeface="Comic Sans MS" panose="030F0702030302020204" pitchFamily="66" charset="0"/>
                <a:ea typeface="Comic Sans MS"/>
                <a:cs typeface="Comic Sans MS"/>
                <a:sym typeface="Comic Sans MS"/>
              </a:rPr>
              <a:t>Data Analysing using SQL</a:t>
            </a:r>
          </a:p>
        </p:txBody>
      </p:sp>
      <p:sp>
        <p:nvSpPr>
          <p:cNvPr id="132" name="Google Shape;132;p15"/>
          <p:cNvSpPr txBox="1"/>
          <p:nvPr/>
        </p:nvSpPr>
        <p:spPr>
          <a:xfrm>
            <a:off x="1060248" y="1518780"/>
            <a:ext cx="1553700" cy="1107900"/>
          </a:xfrm>
          <a:prstGeom prst="rect">
            <a:avLst/>
          </a:prstGeom>
          <a:noFill/>
          <a:ln>
            <a:noFill/>
          </a:ln>
        </p:spPr>
        <p:txBody>
          <a:bodyPr spcFirstLastPara="1" wrap="square" lIns="0" tIns="0" rIns="0" bIns="0" anchor="t" anchorCtr="0">
            <a:spAutoFit/>
          </a:bodyPr>
          <a:lstStyle/>
          <a:p>
            <a:pPr marL="0" marR="0" lvl="0" indent="0" algn="l" rtl="0">
              <a:lnSpc>
                <a:spcPct val="90998"/>
              </a:lnSpc>
              <a:spcBef>
                <a:spcPts val="0"/>
              </a:spcBef>
              <a:spcAft>
                <a:spcPts val="0"/>
              </a:spcAft>
              <a:buNone/>
            </a:pPr>
            <a:r>
              <a:rPr lang="en-US" sz="7910" b="1" i="0" u="none" strike="noStrike" cap="none" dirty="0">
                <a:solidFill>
                  <a:srgbClr val="000000"/>
                </a:solidFill>
                <a:latin typeface="Comic Sans MS"/>
                <a:ea typeface="Comic Sans MS"/>
                <a:cs typeface="Comic Sans MS"/>
                <a:sym typeface="Comic Sans MS"/>
              </a:rPr>
              <a:t>05</a:t>
            </a:r>
            <a:endParaRPr b="1" dirty="0">
              <a:latin typeface="Comic Sans MS"/>
              <a:ea typeface="Comic Sans MS"/>
              <a:cs typeface="Comic Sans MS"/>
              <a:sym typeface="Comic Sans MS"/>
            </a:endParaRPr>
          </a:p>
        </p:txBody>
      </p:sp>
      <p:sp>
        <p:nvSpPr>
          <p:cNvPr id="134" name="Google Shape;134;p15"/>
          <p:cNvSpPr/>
          <p:nvPr/>
        </p:nvSpPr>
        <p:spPr>
          <a:xfrm rot="6575669">
            <a:off x="502333" y="3326855"/>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592718" y="6820926"/>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2" name="TextBox 1">
            <a:extLst>
              <a:ext uri="{FF2B5EF4-FFF2-40B4-BE49-F238E27FC236}">
                <a16:creationId xmlns:a16="http://schemas.microsoft.com/office/drawing/2014/main" id="{3DCDE793-7322-E1BF-9301-6234D4239B5A}"/>
              </a:ext>
            </a:extLst>
          </p:cNvPr>
          <p:cNvSpPr txBox="1"/>
          <p:nvPr/>
        </p:nvSpPr>
        <p:spPr>
          <a:xfrm>
            <a:off x="2873149" y="2801200"/>
            <a:ext cx="5029200" cy="646331"/>
          </a:xfrm>
          <a:prstGeom prst="rect">
            <a:avLst/>
          </a:prstGeom>
          <a:noFill/>
        </p:spPr>
        <p:txBody>
          <a:bodyPr wrap="square" rtlCol="0">
            <a:spAutoFit/>
          </a:bodyPr>
          <a:lstStyle/>
          <a:p>
            <a:r>
              <a:rPr lang="en-IN" sz="3600" dirty="0">
                <a:latin typeface="Comic Sans MS" panose="030F0702030302020204" pitchFamily="66" charset="0"/>
              </a:rPr>
              <a:t>My view</a:t>
            </a:r>
          </a:p>
        </p:txBody>
      </p:sp>
      <p:sp>
        <p:nvSpPr>
          <p:cNvPr id="5" name="TextBox 4">
            <a:extLst>
              <a:ext uri="{FF2B5EF4-FFF2-40B4-BE49-F238E27FC236}">
                <a16:creationId xmlns:a16="http://schemas.microsoft.com/office/drawing/2014/main" id="{326DD20F-A40E-2361-4885-0376F6C44B55}"/>
              </a:ext>
            </a:extLst>
          </p:cNvPr>
          <p:cNvSpPr txBox="1"/>
          <p:nvPr/>
        </p:nvSpPr>
        <p:spPr>
          <a:xfrm>
            <a:off x="10796345" y="8856532"/>
            <a:ext cx="6629001" cy="646331"/>
          </a:xfrm>
          <a:prstGeom prst="rect">
            <a:avLst/>
          </a:prstGeom>
          <a:noFill/>
        </p:spPr>
        <p:txBody>
          <a:bodyPr wrap="square" rtlCol="0">
            <a:spAutoFit/>
          </a:bodyPr>
          <a:lstStyle/>
          <a:p>
            <a:pPr algn="ctr"/>
            <a:r>
              <a:rPr lang="en-IN" sz="3600" b="1" dirty="0">
                <a:latin typeface="Comic Sans MS" panose="030F0702030302020204" pitchFamily="66" charset="0"/>
              </a:rPr>
              <a:t>Tools Used: </a:t>
            </a:r>
            <a:r>
              <a:rPr lang="en-IN" sz="3600" dirty="0">
                <a:latin typeface="Comic Sans MS" panose="030F0702030302020204" pitchFamily="66" charset="0"/>
              </a:rPr>
              <a:t>MySQL</a:t>
            </a:r>
          </a:p>
        </p:txBody>
      </p:sp>
      <p:sp>
        <p:nvSpPr>
          <p:cNvPr id="6" name="Rectangle: Rounded Corners 5">
            <a:extLst>
              <a:ext uri="{FF2B5EF4-FFF2-40B4-BE49-F238E27FC236}">
                <a16:creationId xmlns:a16="http://schemas.microsoft.com/office/drawing/2014/main" id="{D0D8CFA0-2A7A-FCC1-C6EF-92FDEA319A63}"/>
              </a:ext>
            </a:extLst>
          </p:cNvPr>
          <p:cNvSpPr/>
          <p:nvPr/>
        </p:nvSpPr>
        <p:spPr>
          <a:xfrm>
            <a:off x="14520833" y="6492766"/>
            <a:ext cx="2325415" cy="1834805"/>
          </a:xfrm>
          <a:prstGeom prst="roundRect">
            <a:avLst>
              <a:gd name="adj" fmla="val 6878"/>
            </a:avLst>
          </a:prstGeom>
          <a:no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TextBox 2">
            <a:extLst>
              <a:ext uri="{FF2B5EF4-FFF2-40B4-BE49-F238E27FC236}">
                <a16:creationId xmlns:a16="http://schemas.microsoft.com/office/drawing/2014/main" id="{4CCFABF0-B2B0-FDA9-EC30-7CB5CA93C42E}"/>
              </a:ext>
            </a:extLst>
          </p:cNvPr>
          <p:cNvSpPr txBox="1"/>
          <p:nvPr/>
        </p:nvSpPr>
        <p:spPr>
          <a:xfrm>
            <a:off x="2629733" y="3486864"/>
            <a:ext cx="11711482" cy="5755422"/>
          </a:xfrm>
          <a:prstGeom prst="rect">
            <a:avLst/>
          </a:prstGeom>
          <a:noFill/>
        </p:spPr>
        <p:txBody>
          <a:bodyPr wrap="square" rtlCol="0">
            <a:spAutoFit/>
          </a:bodyPr>
          <a:lstStyle/>
          <a:p>
            <a:r>
              <a:rPr lang="en-US" sz="2300" dirty="0">
                <a:latin typeface="Comic Sans MS" panose="030F0702030302020204" pitchFamily="66" charset="0"/>
              </a:rPr>
              <a:t>This focuses on understanding the career preferences, motivations, and expectations of </a:t>
            </a:r>
            <a:r>
              <a:rPr lang="en-US" sz="2300" b="1" dirty="0">
                <a:latin typeface="Comic Sans MS" panose="030F0702030302020204" pitchFamily="66" charset="0"/>
              </a:rPr>
              <a:t>Gen-Z individuals</a:t>
            </a:r>
            <a:r>
              <a:rPr lang="en-US" sz="2300" dirty="0">
                <a:latin typeface="Comic Sans MS" panose="030F0702030302020204" pitchFamily="66" charset="0"/>
              </a:rPr>
              <a:t> through structured data analysis using </a:t>
            </a:r>
            <a:r>
              <a:rPr lang="en-US" sz="2300" b="1" dirty="0">
                <a:latin typeface="Comic Sans MS" panose="030F0702030302020204" pitchFamily="66" charset="0"/>
              </a:rPr>
              <a:t>SQL queries</a:t>
            </a:r>
            <a:r>
              <a:rPr lang="en-US" sz="2300" dirty="0">
                <a:latin typeface="Comic Sans MS" panose="030F0702030302020204" pitchFamily="66" charset="0"/>
              </a:rPr>
              <a:t>. The dataset includes responses from both males and females, providing insights into their desired work environments, key career influences, salary expectations, and personal values.</a:t>
            </a:r>
          </a:p>
          <a:p>
            <a:r>
              <a:rPr lang="en-US" sz="2300" dirty="0">
                <a:latin typeface="Comic Sans MS" panose="030F0702030302020204" pitchFamily="66" charset="0"/>
              </a:rPr>
              <a:t>SQL was used to query and analyze the data across multiple dimensions, allowing us to:</a:t>
            </a:r>
          </a:p>
          <a:p>
            <a:pPr>
              <a:buFont typeface="Arial" panose="020B0604020202020204" pitchFamily="34" charset="0"/>
              <a:buChar char="•"/>
            </a:pPr>
            <a:r>
              <a:rPr lang="en-US" sz="2300" dirty="0">
                <a:latin typeface="Comic Sans MS" panose="030F0702030302020204" pitchFamily="66" charset="0"/>
              </a:rPr>
              <a:t>Identify preferred work environments by gender.</a:t>
            </a:r>
          </a:p>
          <a:p>
            <a:pPr>
              <a:buFont typeface="Arial" panose="020B0604020202020204" pitchFamily="34" charset="0"/>
              <a:buChar char="•"/>
            </a:pPr>
            <a:r>
              <a:rPr lang="en-US" sz="2300" dirty="0">
                <a:latin typeface="Comic Sans MS" panose="030F0702030302020204" pitchFamily="66" charset="0"/>
              </a:rPr>
              <a:t>Understand top influences on career choices and their average impact scores.</a:t>
            </a:r>
          </a:p>
          <a:p>
            <a:pPr>
              <a:buFont typeface="Arial" panose="020B0604020202020204" pitchFamily="34" charset="0"/>
              <a:buChar char="•"/>
            </a:pPr>
            <a:r>
              <a:rPr lang="en-US" sz="2300" dirty="0">
                <a:latin typeface="Comic Sans MS" panose="030F0702030302020204" pitchFamily="66" charset="0"/>
              </a:rPr>
              <a:t>Compare salary expectations over 3 and 5 years.</a:t>
            </a:r>
          </a:p>
          <a:p>
            <a:pPr>
              <a:buFont typeface="Arial" panose="020B0604020202020204" pitchFamily="34" charset="0"/>
              <a:buChar char="•"/>
            </a:pPr>
            <a:r>
              <a:rPr lang="en-US" sz="2300" dirty="0">
                <a:latin typeface="Comic Sans MS" panose="030F0702030302020204" pitchFamily="66" charset="0"/>
              </a:rPr>
              <a:t>Evaluate how social impact and personal values influence career decisions.</a:t>
            </a:r>
          </a:p>
          <a:p>
            <a:pPr>
              <a:buFont typeface="Arial" panose="020B0604020202020204" pitchFamily="34" charset="0"/>
              <a:buChar char="•"/>
            </a:pPr>
            <a:r>
              <a:rPr lang="en-US" sz="2300" dirty="0">
                <a:latin typeface="Comic Sans MS" panose="030F0702030302020204" pitchFamily="66" charset="0"/>
              </a:rPr>
              <a:t>Discover the most popular industries Gen-Z aspires to work in.</a:t>
            </a:r>
          </a:p>
          <a:p>
            <a:endParaRPr lang="en-US" sz="2300" dirty="0">
              <a:latin typeface="Comic Sans MS" panose="030F0702030302020204" pitchFamily="66" charset="0"/>
            </a:endParaRPr>
          </a:p>
          <a:p>
            <a:r>
              <a:rPr lang="en-US" sz="2300" dirty="0">
                <a:latin typeface="Comic Sans MS" panose="030F0702030302020204" pitchFamily="66" charset="0"/>
              </a:rPr>
              <a:t>This analysis offers valuable insights into how the next generation of professionals is shaping their career paths and what factors drive their decisions.</a:t>
            </a:r>
          </a:p>
          <a:p>
            <a:endParaRPr lang="en-IN" sz="2300" dirty="0">
              <a:latin typeface="Comic Sans MS" panose="030F0702030302020204" pitchFamily="66" charset="0"/>
            </a:endParaRPr>
          </a:p>
        </p:txBody>
      </p:sp>
      <p:pic>
        <p:nvPicPr>
          <p:cNvPr id="7" name="Picture 6" descr="A blue circle with a black background and a black and orange logo&#10;&#10;AI-generated content may be incorrect.">
            <a:hlinkClick r:id="rId6"/>
            <a:extLst>
              <a:ext uri="{FF2B5EF4-FFF2-40B4-BE49-F238E27FC236}">
                <a16:creationId xmlns:a16="http://schemas.microsoft.com/office/drawing/2014/main" id="{17A925DF-4376-FF17-BC1D-5BE45D757626}"/>
              </a:ext>
            </a:extLst>
          </p:cNvPr>
          <p:cNvPicPr>
            <a:picLocks noChangeAspect="1"/>
          </p:cNvPicPr>
          <p:nvPr/>
        </p:nvPicPr>
        <p:blipFill>
          <a:blip r:embed="rId7"/>
          <a:stretch>
            <a:fillRect/>
          </a:stretch>
        </p:blipFill>
        <p:spPr>
          <a:xfrm>
            <a:off x="14853744" y="6580372"/>
            <a:ext cx="1659591" cy="1659591"/>
          </a:xfrm>
          <a:prstGeom prst="rect">
            <a:avLst/>
          </a:prstGeom>
        </p:spPr>
      </p:pic>
    </p:spTree>
    <p:extLst>
      <p:ext uri="{BB962C8B-B14F-4D97-AF65-F5344CB8AC3E}">
        <p14:creationId xmlns:p14="http://schemas.microsoft.com/office/powerpoint/2010/main" val="1713751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sp>
        <p:nvSpPr>
          <p:cNvPr id="134" name="Google Shape;134;p15"/>
          <p:cNvSpPr/>
          <p:nvPr/>
        </p:nvSpPr>
        <p:spPr>
          <a:xfrm rot="6575669">
            <a:off x="310209" y="272259"/>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15255775" y="7130500"/>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5" name="TextBox 4">
            <a:extLst>
              <a:ext uri="{FF2B5EF4-FFF2-40B4-BE49-F238E27FC236}">
                <a16:creationId xmlns:a16="http://schemas.microsoft.com/office/drawing/2014/main" id="{6442F72C-BFAD-C697-B8BF-7551A7013837}"/>
              </a:ext>
            </a:extLst>
          </p:cNvPr>
          <p:cNvSpPr txBox="1"/>
          <p:nvPr/>
        </p:nvSpPr>
        <p:spPr>
          <a:xfrm>
            <a:off x="6649447" y="914399"/>
            <a:ext cx="3739243" cy="646331"/>
          </a:xfrm>
          <a:prstGeom prst="rect">
            <a:avLst/>
          </a:prstGeom>
          <a:noFill/>
        </p:spPr>
        <p:txBody>
          <a:bodyPr wrap="square" rtlCol="0">
            <a:spAutoFit/>
          </a:bodyPr>
          <a:lstStyle/>
          <a:p>
            <a:pPr algn="ctr"/>
            <a:r>
              <a:rPr lang="en-IN" sz="3600" dirty="0">
                <a:latin typeface="Comic Sans MS" panose="030F0702030302020204" pitchFamily="66" charset="0"/>
              </a:rPr>
              <a:t>My Work</a:t>
            </a:r>
          </a:p>
        </p:txBody>
      </p:sp>
      <p:pic>
        <p:nvPicPr>
          <p:cNvPr id="7" name="Picture 6" descr="A black arrow pointing up&#10;&#10;AI-generated content may be incorrect.">
            <a:extLst>
              <a:ext uri="{FF2B5EF4-FFF2-40B4-BE49-F238E27FC236}">
                <a16:creationId xmlns:a16="http://schemas.microsoft.com/office/drawing/2014/main" id="{8486B4FC-7FB6-6EFD-0A65-1695F14A3EE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21054686">
            <a:off x="11990299" y="4909975"/>
            <a:ext cx="5605838" cy="2270420"/>
          </a:xfrm>
          <a:prstGeom prst="rect">
            <a:avLst/>
          </a:prstGeom>
        </p:spPr>
      </p:pic>
      <p:sp>
        <p:nvSpPr>
          <p:cNvPr id="2" name="TextBox 1">
            <a:extLst>
              <a:ext uri="{FF2B5EF4-FFF2-40B4-BE49-F238E27FC236}">
                <a16:creationId xmlns:a16="http://schemas.microsoft.com/office/drawing/2014/main" id="{73668937-06CD-454C-1F3F-EB3C54DB3848}"/>
              </a:ext>
            </a:extLst>
          </p:cNvPr>
          <p:cNvSpPr txBox="1"/>
          <p:nvPr/>
        </p:nvSpPr>
        <p:spPr>
          <a:xfrm>
            <a:off x="1041000" y="1587632"/>
            <a:ext cx="6920933" cy="523220"/>
          </a:xfrm>
          <a:prstGeom prst="rect">
            <a:avLst/>
          </a:prstGeom>
          <a:noFill/>
        </p:spPr>
        <p:txBody>
          <a:bodyPr wrap="square" rtlCol="0">
            <a:spAutoFit/>
          </a:bodyPr>
          <a:lstStyle/>
          <a:p>
            <a:pPr algn="ctr"/>
            <a:r>
              <a:rPr lang="en-IN" sz="2800" b="1" dirty="0">
                <a:solidFill>
                  <a:schemeClr val="tx1"/>
                </a:solidFill>
                <a:latin typeface="Comic Sans MS" panose="030F0702030302020204" pitchFamily="66" charset="0"/>
              </a:rPr>
              <a:t>Overview of SQL Queries:</a:t>
            </a:r>
          </a:p>
        </p:txBody>
      </p:sp>
      <p:sp>
        <p:nvSpPr>
          <p:cNvPr id="10" name="Rectangle 4">
            <a:extLst>
              <a:ext uri="{FF2B5EF4-FFF2-40B4-BE49-F238E27FC236}">
                <a16:creationId xmlns:a16="http://schemas.microsoft.com/office/drawing/2014/main" id="{85F0CD7D-300A-4399-67FD-2152ED7AF0A4}"/>
              </a:ext>
            </a:extLst>
          </p:cNvPr>
          <p:cNvSpPr>
            <a:spLocks noChangeArrowheads="1"/>
          </p:cNvSpPr>
          <p:nvPr/>
        </p:nvSpPr>
        <p:spPr bwMode="auto">
          <a:xfrm>
            <a:off x="1247487" y="2373263"/>
            <a:ext cx="1038868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omic Sans MS" panose="030F0702030302020204" pitchFamily="66" charset="0"/>
              </a:rPr>
              <a:t>✅ 1. Desired Work Environment for Gen-Z (Males vs. Females)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omic Sans MS" panose="030F0702030302020204" pitchFamily="66" charset="0"/>
              </a:rPr>
              <a:t>Example Insight:</a:t>
            </a:r>
            <a:endParaRPr kumimoji="0" lang="en-US" altLang="en-US" sz="2400" b="0" i="0" u="none" strike="noStrike" cap="none" normalizeH="0" baseline="0" dirty="0">
              <a:ln>
                <a:noFill/>
              </a:ln>
              <a:solidFill>
                <a:schemeClr val="tx1"/>
              </a:solidFill>
              <a:effectLst/>
              <a:latin typeface="Comic Sans MS" panose="030F0702030302020204"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omic Sans MS" panose="030F0702030302020204" pitchFamily="66" charset="0"/>
              </a:rPr>
              <a:t>The analysis shows that both males and females prefer </a:t>
            </a:r>
            <a:r>
              <a:rPr kumimoji="0" lang="en-US" altLang="en-US" sz="2400" b="1" i="0" u="none" strike="noStrike" cap="none" normalizeH="0" baseline="0" dirty="0">
                <a:ln>
                  <a:noFill/>
                </a:ln>
                <a:solidFill>
                  <a:schemeClr val="tx1"/>
                </a:solidFill>
                <a:effectLst/>
                <a:latin typeface="Comic Sans MS" panose="030F0702030302020204" pitchFamily="66" charset="0"/>
              </a:rPr>
              <a:t>hybrid work models</a:t>
            </a:r>
            <a:r>
              <a:rPr kumimoji="0" lang="en-US" altLang="en-US" sz="2400" b="0" i="0" u="none" strike="noStrike" cap="none" normalizeH="0" baseline="0" dirty="0">
                <a:ln>
                  <a:noFill/>
                </a:ln>
                <a:solidFill>
                  <a:schemeClr val="tx1"/>
                </a:solidFill>
                <a:effectLst/>
                <a:latin typeface="Comic Sans MS" panose="030F0702030302020204" pitchFamily="66" charset="0"/>
              </a:rPr>
              <a:t>, with "Hybrid-Frequent" and "Hybrid-Moderate" being among the top choices. However, females show a slightly higher preference for </a:t>
            </a:r>
            <a:r>
              <a:rPr kumimoji="0" lang="en-US" altLang="en-US" sz="2400" b="1" i="0" u="none" strike="noStrike" cap="none" normalizeH="0" baseline="0" dirty="0">
                <a:ln>
                  <a:noFill/>
                </a:ln>
                <a:solidFill>
                  <a:schemeClr val="tx1"/>
                </a:solidFill>
                <a:effectLst/>
                <a:latin typeface="Comic Sans MS" panose="030F0702030302020204" pitchFamily="66" charset="0"/>
              </a:rPr>
              <a:t>remote-flexible environments</a:t>
            </a:r>
            <a:r>
              <a:rPr kumimoji="0" lang="en-US" altLang="en-US" sz="2400" b="0" i="0" u="none" strike="noStrike" cap="none" normalizeH="0" baseline="0" dirty="0">
                <a:ln>
                  <a:noFill/>
                </a:ln>
                <a:solidFill>
                  <a:schemeClr val="tx1"/>
                </a:solidFill>
                <a:effectLst/>
                <a:latin typeface="Comic Sans MS" panose="030F0702030302020204" pitchFamily="66" charset="0"/>
              </a:rPr>
              <a:t>, indicating a stronger inclination toward flexibility and work-life balance.</a:t>
            </a:r>
          </a:p>
        </p:txBody>
      </p:sp>
      <p:sp>
        <p:nvSpPr>
          <p:cNvPr id="12" name="Rectangle 6">
            <a:extLst>
              <a:ext uri="{FF2B5EF4-FFF2-40B4-BE49-F238E27FC236}">
                <a16:creationId xmlns:a16="http://schemas.microsoft.com/office/drawing/2014/main" id="{B4E20EDB-8C28-257A-5E42-4B096E4625F0}"/>
              </a:ext>
            </a:extLst>
          </p:cNvPr>
          <p:cNvSpPr>
            <a:spLocks noChangeArrowheads="1"/>
          </p:cNvSpPr>
          <p:nvPr/>
        </p:nvSpPr>
        <p:spPr bwMode="auto">
          <a:xfrm>
            <a:off x="1247487" y="5236082"/>
            <a:ext cx="1121772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Comic Sans MS" panose="030F0702030302020204"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omic Sans MS" panose="030F0702030302020204" pitchFamily="66" charset="0"/>
              </a:rPr>
              <a:t>✅ 2. Top Factors Influencing Career Choices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omic Sans MS" panose="030F0702030302020204" pitchFamily="66" charset="0"/>
              </a:rPr>
              <a:t>Example Insight:</a:t>
            </a:r>
            <a:endParaRPr kumimoji="0" lang="en-US" altLang="en-US" sz="2400" b="0" i="0" u="none" strike="noStrike" cap="none" normalizeH="0" baseline="0" dirty="0">
              <a:ln>
                <a:noFill/>
              </a:ln>
              <a:solidFill>
                <a:schemeClr val="tx1"/>
              </a:solidFill>
              <a:effectLst/>
              <a:latin typeface="Comic Sans MS" panose="030F0702030302020204"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omic Sans MS" panose="030F0702030302020204" pitchFamily="66" charset="0"/>
              </a:rPr>
              <a:t>Among the influencing factors, </a:t>
            </a:r>
            <a:r>
              <a:rPr kumimoji="0" lang="en-US" altLang="en-US" sz="2400" b="1" i="0" u="none" strike="noStrike" cap="none" normalizeH="0" baseline="0" dirty="0">
                <a:ln>
                  <a:noFill/>
                </a:ln>
                <a:solidFill>
                  <a:schemeClr val="tx1"/>
                </a:solidFill>
                <a:effectLst/>
                <a:latin typeface="Comic Sans MS" panose="030F0702030302020204" pitchFamily="66" charset="0"/>
              </a:rPr>
              <a:t>entrepreneurs</a:t>
            </a:r>
            <a:r>
              <a:rPr kumimoji="0" lang="en-US" altLang="en-US" sz="2400" b="0" i="0" u="none" strike="noStrike" cap="none" normalizeH="0" baseline="0" dirty="0">
                <a:ln>
                  <a:noFill/>
                </a:ln>
                <a:solidFill>
                  <a:schemeClr val="tx1"/>
                </a:solidFill>
                <a:effectLst/>
                <a:latin typeface="Comic Sans MS" panose="030F0702030302020204" pitchFamily="66" charset="0"/>
              </a:rPr>
              <a:t> and </a:t>
            </a:r>
            <a:r>
              <a:rPr kumimoji="0" lang="en-US" altLang="en-US" sz="2400" b="1" i="0" u="none" strike="noStrike" cap="none" normalizeH="0" baseline="0" dirty="0">
                <a:ln>
                  <a:noFill/>
                </a:ln>
                <a:solidFill>
                  <a:schemeClr val="tx1"/>
                </a:solidFill>
                <a:effectLst/>
                <a:latin typeface="Comic Sans MS" panose="030F0702030302020204" pitchFamily="66" charset="0"/>
              </a:rPr>
              <a:t>mentors</a:t>
            </a:r>
            <a:r>
              <a:rPr kumimoji="0" lang="en-US" altLang="en-US" sz="2400" b="0" i="0" u="none" strike="noStrike" cap="none" normalizeH="0" baseline="0" dirty="0">
                <a:ln>
                  <a:noFill/>
                </a:ln>
                <a:solidFill>
                  <a:schemeClr val="tx1"/>
                </a:solidFill>
                <a:effectLst/>
                <a:latin typeface="Comic Sans MS" panose="030F0702030302020204" pitchFamily="66" charset="0"/>
              </a:rPr>
              <a:t> had higher average impact ratings from both genders, suggesting that Gen-Z looks up to self-made individuals and real-world guidance more than traditional influences like movies or social media. </a:t>
            </a:r>
            <a:r>
              <a:rPr kumimoji="0" lang="en-US" altLang="en-US" sz="2400" b="1" i="0" u="none" strike="noStrike" cap="none" normalizeH="0" baseline="0" dirty="0">
                <a:ln>
                  <a:noFill/>
                </a:ln>
                <a:solidFill>
                  <a:schemeClr val="tx1"/>
                </a:solidFill>
                <a:effectLst/>
                <a:latin typeface="Comic Sans MS" panose="030F0702030302020204" pitchFamily="66" charset="0"/>
              </a:rPr>
              <a:t>Parents</a:t>
            </a:r>
            <a:r>
              <a:rPr kumimoji="0" lang="en-US" altLang="en-US" sz="2400" b="0" i="0" u="none" strike="noStrike" cap="none" normalizeH="0" baseline="0" dirty="0">
                <a:ln>
                  <a:noFill/>
                </a:ln>
                <a:solidFill>
                  <a:schemeClr val="tx1"/>
                </a:solidFill>
                <a:effectLst/>
                <a:latin typeface="Comic Sans MS" panose="030F0702030302020204" pitchFamily="66" charset="0"/>
              </a:rPr>
              <a:t> and </a:t>
            </a:r>
            <a:r>
              <a:rPr kumimoji="0" lang="en-US" altLang="en-US" sz="2400" b="1" i="0" u="none" strike="noStrike" cap="none" normalizeH="0" baseline="0" dirty="0">
                <a:ln>
                  <a:noFill/>
                </a:ln>
                <a:solidFill>
                  <a:schemeClr val="tx1"/>
                </a:solidFill>
                <a:effectLst/>
                <a:latin typeface="Comic Sans MS" panose="030F0702030302020204" pitchFamily="66" charset="0"/>
              </a:rPr>
              <a:t>friends</a:t>
            </a:r>
            <a:r>
              <a:rPr kumimoji="0" lang="en-US" altLang="en-US" sz="2400" b="0" i="0" u="none" strike="noStrike" cap="none" normalizeH="0" baseline="0" dirty="0">
                <a:ln>
                  <a:noFill/>
                </a:ln>
                <a:solidFill>
                  <a:schemeClr val="tx1"/>
                </a:solidFill>
                <a:effectLst/>
                <a:latin typeface="Comic Sans MS" panose="030F0702030302020204" pitchFamily="66" charset="0"/>
              </a:rPr>
              <a:t> had moderate influence, especially among females.</a:t>
            </a:r>
          </a:p>
        </p:txBody>
      </p:sp>
      <p:pic>
        <p:nvPicPr>
          <p:cNvPr id="14" name="Picture 13" descr="A blue outline of a file with text&#10;&#10;AI-generated content may be incorrect.">
            <a:hlinkClick r:id="rId8"/>
            <a:extLst>
              <a:ext uri="{FF2B5EF4-FFF2-40B4-BE49-F238E27FC236}">
                <a16:creationId xmlns:a16="http://schemas.microsoft.com/office/drawing/2014/main" id="{92540053-366C-A986-7895-9DF88C43B9B0}"/>
              </a:ext>
            </a:extLst>
          </p:cNvPr>
          <p:cNvPicPr>
            <a:picLocks noChangeAspect="1"/>
          </p:cNvPicPr>
          <p:nvPr/>
        </p:nvPicPr>
        <p:blipFill>
          <a:blip r:embed="rId9"/>
          <a:stretch>
            <a:fillRect/>
          </a:stretch>
        </p:blipFill>
        <p:spPr>
          <a:xfrm rot="1128936">
            <a:off x="13883382" y="2110852"/>
            <a:ext cx="1954962" cy="1954962"/>
          </a:xfrm>
          <a:prstGeom prst="rect">
            <a:avLst/>
          </a:prstGeom>
        </p:spPr>
      </p:pic>
    </p:spTree>
    <p:extLst>
      <p:ext uri="{BB962C8B-B14F-4D97-AF65-F5344CB8AC3E}">
        <p14:creationId xmlns:p14="http://schemas.microsoft.com/office/powerpoint/2010/main" val="3722847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47"/>
        <p:cNvGrpSpPr/>
        <p:nvPr/>
      </p:nvGrpSpPr>
      <p:grpSpPr>
        <a:xfrm>
          <a:off x="0" y="0"/>
          <a:ext cx="0" cy="0"/>
          <a:chOff x="0" y="0"/>
          <a:chExt cx="0" cy="0"/>
        </a:xfrm>
      </p:grpSpPr>
      <p:pic>
        <p:nvPicPr>
          <p:cNvPr id="48" name="Google Shape;48;p11"/>
          <p:cNvPicPr preferRelativeResize="0"/>
          <p:nvPr/>
        </p:nvPicPr>
        <p:blipFill>
          <a:blip r:embed="rId3">
            <a:alphaModFix/>
          </a:blip>
          <a:stretch>
            <a:fillRect/>
          </a:stretch>
        </p:blipFill>
        <p:spPr>
          <a:xfrm>
            <a:off x="514350" y="719126"/>
            <a:ext cx="17259300" cy="8848749"/>
          </a:xfrm>
          <a:prstGeom prst="rect">
            <a:avLst/>
          </a:prstGeom>
          <a:noFill/>
          <a:ln>
            <a:noFill/>
          </a:ln>
        </p:spPr>
      </p:pic>
      <p:grpSp>
        <p:nvGrpSpPr>
          <p:cNvPr id="53" name="Google Shape;53;p11"/>
          <p:cNvGrpSpPr/>
          <p:nvPr/>
        </p:nvGrpSpPr>
        <p:grpSpPr>
          <a:xfrm>
            <a:off x="1316852" y="7113085"/>
            <a:ext cx="5307052" cy="1317091"/>
            <a:chOff x="0" y="-47625"/>
            <a:chExt cx="1397733" cy="346886"/>
          </a:xfrm>
        </p:grpSpPr>
        <p:sp>
          <p:nvSpPr>
            <p:cNvPr id="54" name="Google Shape;54;p11"/>
            <p:cNvSpPr/>
            <p:nvPr/>
          </p:nvSpPr>
          <p:spPr>
            <a:xfrm>
              <a:off x="0" y="0"/>
              <a:ext cx="1397733" cy="299261"/>
            </a:xfrm>
            <a:custGeom>
              <a:avLst/>
              <a:gdLst/>
              <a:ahLst/>
              <a:cxnLst/>
              <a:rect l="l" t="t" r="r" b="b"/>
              <a:pathLst>
                <a:path w="1397733" h="299261" extrusionOk="0">
                  <a:moveTo>
                    <a:pt x="74399" y="0"/>
                  </a:moveTo>
                  <a:lnTo>
                    <a:pt x="1323334" y="0"/>
                  </a:lnTo>
                  <a:cubicBezTo>
                    <a:pt x="1364424" y="0"/>
                    <a:pt x="1397733" y="33310"/>
                    <a:pt x="1397733" y="74399"/>
                  </a:cubicBezTo>
                  <a:lnTo>
                    <a:pt x="1397733" y="224862"/>
                  </a:lnTo>
                  <a:cubicBezTo>
                    <a:pt x="1397733" y="265952"/>
                    <a:pt x="1364424" y="299261"/>
                    <a:pt x="1323334" y="299261"/>
                  </a:cubicBezTo>
                  <a:lnTo>
                    <a:pt x="74399" y="299261"/>
                  </a:lnTo>
                  <a:cubicBezTo>
                    <a:pt x="33310" y="299261"/>
                    <a:pt x="0" y="265952"/>
                    <a:pt x="0" y="224862"/>
                  </a:cubicBezTo>
                  <a:lnTo>
                    <a:pt x="0" y="74399"/>
                  </a:lnTo>
                  <a:cubicBezTo>
                    <a:pt x="0" y="33310"/>
                    <a:pt x="33310" y="0"/>
                    <a:pt x="74399" y="0"/>
                  </a:cubicBezTo>
                  <a:close/>
                </a:path>
              </a:pathLst>
            </a:custGeom>
            <a:solidFill>
              <a:srgbClr val="EEA535"/>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1"/>
            <p:cNvSpPr txBox="1"/>
            <p:nvPr/>
          </p:nvSpPr>
          <p:spPr>
            <a:xfrm>
              <a:off x="0" y="-47625"/>
              <a:ext cx="1397733" cy="34688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 name="Google Shape;56;p11"/>
          <p:cNvSpPr txBox="1"/>
          <p:nvPr/>
        </p:nvSpPr>
        <p:spPr>
          <a:xfrm>
            <a:off x="480343" y="3111967"/>
            <a:ext cx="8735179" cy="3349635"/>
          </a:xfrm>
          <a:prstGeom prst="rect">
            <a:avLst/>
          </a:prstGeom>
          <a:noFill/>
          <a:ln>
            <a:noFill/>
          </a:ln>
        </p:spPr>
        <p:txBody>
          <a:bodyPr spcFirstLastPara="1" wrap="square" lIns="0" tIns="0" rIns="0" bIns="0" anchor="t" anchorCtr="0">
            <a:spAutoFit/>
          </a:bodyPr>
          <a:lstStyle/>
          <a:p>
            <a:pPr marL="264160" marR="256540" algn="ctr">
              <a:lnSpc>
                <a:spcPct val="100000"/>
              </a:lnSpc>
              <a:spcBef>
                <a:spcPts val="175"/>
              </a:spcBef>
            </a:pPr>
            <a:r>
              <a:rPr lang="en-US" sz="7200" b="1" spc="-10" dirty="0">
                <a:latin typeface="Trebuchet MS"/>
                <a:cs typeface="Trebuchet MS"/>
              </a:rPr>
              <a:t>Understanding </a:t>
            </a:r>
            <a:r>
              <a:rPr lang="en-US" sz="7200" b="1" spc="85" dirty="0">
                <a:latin typeface="Trebuchet MS"/>
                <a:cs typeface="Trebuchet MS"/>
              </a:rPr>
              <a:t>Career </a:t>
            </a:r>
            <a:r>
              <a:rPr lang="en-US" sz="7200" b="1" dirty="0">
                <a:latin typeface="Trebuchet MS"/>
                <a:cs typeface="Trebuchet MS"/>
              </a:rPr>
              <a:t>Aspirations</a:t>
            </a:r>
            <a:r>
              <a:rPr lang="en-US" sz="7200" b="1" spc="350" dirty="0">
                <a:latin typeface="Trebuchet MS"/>
                <a:cs typeface="Trebuchet MS"/>
              </a:rPr>
              <a:t> </a:t>
            </a:r>
            <a:r>
              <a:rPr lang="en-US" sz="7200" b="1" spc="-25" dirty="0">
                <a:latin typeface="Trebuchet MS"/>
                <a:cs typeface="Trebuchet MS"/>
              </a:rPr>
              <a:t>of </a:t>
            </a:r>
            <a:r>
              <a:rPr lang="en-US" sz="7200" b="1" spc="180" dirty="0">
                <a:latin typeface="Trebuchet MS"/>
                <a:cs typeface="Trebuchet MS"/>
              </a:rPr>
              <a:t>Gen</a:t>
            </a:r>
            <a:r>
              <a:rPr lang="en-US" sz="7200" b="1" spc="-120" dirty="0">
                <a:latin typeface="Trebuchet MS"/>
                <a:cs typeface="Trebuchet MS"/>
              </a:rPr>
              <a:t> </a:t>
            </a:r>
            <a:r>
              <a:rPr lang="en-US" sz="7200" b="1" spc="620" dirty="0">
                <a:latin typeface="Trebuchet MS"/>
                <a:cs typeface="Trebuchet MS"/>
              </a:rPr>
              <a:t>Z</a:t>
            </a:r>
            <a:endParaRPr lang="en-US" sz="7200" dirty="0">
              <a:latin typeface="Trebuchet MS"/>
              <a:cs typeface="Trebuchet MS"/>
            </a:endParaRPr>
          </a:p>
        </p:txBody>
      </p:sp>
      <p:sp>
        <p:nvSpPr>
          <p:cNvPr id="57" name="Google Shape;57;p11"/>
          <p:cNvSpPr txBox="1"/>
          <p:nvPr/>
        </p:nvSpPr>
        <p:spPr>
          <a:xfrm>
            <a:off x="1686553" y="7628212"/>
            <a:ext cx="4567500" cy="435900"/>
          </a:xfrm>
          <a:prstGeom prst="rect">
            <a:avLst/>
          </a:prstGeom>
          <a:noFill/>
          <a:ln>
            <a:noFill/>
          </a:ln>
        </p:spPr>
        <p:txBody>
          <a:bodyPr spcFirstLastPara="1" wrap="square" lIns="0" tIns="0" rIns="0" bIns="0" anchor="t" anchorCtr="0">
            <a:spAutoFit/>
          </a:bodyPr>
          <a:lstStyle/>
          <a:p>
            <a:pPr marL="0" marR="0" lvl="0" indent="0" algn="l" rtl="0">
              <a:lnSpc>
                <a:spcPct val="90973"/>
              </a:lnSpc>
              <a:spcBef>
                <a:spcPts val="0"/>
              </a:spcBef>
              <a:spcAft>
                <a:spcPts val="0"/>
              </a:spcAft>
              <a:buNone/>
            </a:pPr>
            <a:r>
              <a:rPr lang="en-US" sz="3113" b="0" i="0" u="none" strike="noStrike" cap="none" dirty="0">
                <a:solidFill>
                  <a:srgbClr val="000000"/>
                </a:solidFill>
                <a:latin typeface="Bricolage Grotesque"/>
                <a:ea typeface="Bricolage Grotesque"/>
                <a:cs typeface="Bricolage Grotesque"/>
                <a:sym typeface="Bricolage Grotesque"/>
              </a:rPr>
              <a:t>KEDARI SRI VENKATESH</a:t>
            </a:r>
            <a:endParaRPr dirty="0"/>
          </a:p>
        </p:txBody>
      </p:sp>
      <p:pic>
        <p:nvPicPr>
          <p:cNvPr id="5" name="Picture 4" descr="A person sitting at a desk with a computer&#10;&#10;AI-generated content may be incorrect.">
            <a:extLst>
              <a:ext uri="{FF2B5EF4-FFF2-40B4-BE49-F238E27FC236}">
                <a16:creationId xmlns:a16="http://schemas.microsoft.com/office/drawing/2014/main" id="{1DCC1C13-BC0C-3FEA-B428-F94BBF8D1845}"/>
              </a:ext>
            </a:extLst>
          </p:cNvPr>
          <p:cNvPicPr>
            <a:picLocks noChangeAspect="1"/>
          </p:cNvPicPr>
          <p:nvPr/>
        </p:nvPicPr>
        <p:blipFill>
          <a:blip r:embed="rId4"/>
          <a:stretch>
            <a:fillRect/>
          </a:stretch>
        </p:blipFill>
        <p:spPr>
          <a:xfrm>
            <a:off x="10116537" y="2299895"/>
            <a:ext cx="6005767" cy="6402843"/>
          </a:xfrm>
          <a:prstGeom prst="rect">
            <a:avLst/>
          </a:prstGeom>
        </p:spPr>
      </p:pic>
      <p:pic>
        <p:nvPicPr>
          <p:cNvPr id="11" name="Picture 10" descr="A group of icons with a black background&#10;&#10;AI-generated content may be incorrect.">
            <a:extLst>
              <a:ext uri="{FF2B5EF4-FFF2-40B4-BE49-F238E27FC236}">
                <a16:creationId xmlns:a16="http://schemas.microsoft.com/office/drawing/2014/main" id="{3369D5E6-FBE7-3F38-3E9C-BFBDC5600D71}"/>
              </a:ext>
            </a:extLst>
          </p:cNvPr>
          <p:cNvPicPr>
            <a:picLocks noChangeAspect="1"/>
          </p:cNvPicPr>
          <p:nvPr/>
        </p:nvPicPr>
        <p:blipFill>
          <a:blip r:embed="rId5"/>
          <a:srcRect r="64057"/>
          <a:stretch/>
        </p:blipFill>
        <p:spPr>
          <a:xfrm rot="19948441">
            <a:off x="528486" y="907847"/>
            <a:ext cx="2048462" cy="2279687"/>
          </a:xfrm>
          <a:prstGeom prst="rect">
            <a:avLst/>
          </a:prstGeom>
        </p:spPr>
      </p:pic>
      <p:pic>
        <p:nvPicPr>
          <p:cNvPr id="13" name="Picture 12" descr="A group of icons with a black background&#10;&#10;AI-generated content may be incorrect.">
            <a:extLst>
              <a:ext uri="{FF2B5EF4-FFF2-40B4-BE49-F238E27FC236}">
                <a16:creationId xmlns:a16="http://schemas.microsoft.com/office/drawing/2014/main" id="{A89CD7D2-B6C5-B0B2-EFDD-3AF403F8A927}"/>
              </a:ext>
            </a:extLst>
          </p:cNvPr>
          <p:cNvPicPr>
            <a:picLocks noChangeAspect="1"/>
          </p:cNvPicPr>
          <p:nvPr/>
        </p:nvPicPr>
        <p:blipFill>
          <a:blip r:embed="rId5"/>
          <a:srcRect l="35567" r="37325"/>
          <a:stretch/>
        </p:blipFill>
        <p:spPr>
          <a:xfrm rot="1401243">
            <a:off x="7606486" y="7617112"/>
            <a:ext cx="1689437" cy="2277079"/>
          </a:xfrm>
          <a:prstGeom prst="rect">
            <a:avLst/>
          </a:prstGeom>
        </p:spPr>
      </p:pic>
      <p:pic>
        <p:nvPicPr>
          <p:cNvPr id="15" name="Picture 14" descr="A blue circle with a black background and a black and orange logo&#10;&#10;AI-generated content may be incorrect.">
            <a:extLst>
              <a:ext uri="{FF2B5EF4-FFF2-40B4-BE49-F238E27FC236}">
                <a16:creationId xmlns:a16="http://schemas.microsoft.com/office/drawing/2014/main" id="{2421E333-5AAC-BA86-299C-CC40B2914FD5}"/>
              </a:ext>
            </a:extLst>
          </p:cNvPr>
          <p:cNvPicPr>
            <a:picLocks noChangeAspect="1"/>
          </p:cNvPicPr>
          <p:nvPr/>
        </p:nvPicPr>
        <p:blipFill>
          <a:blip r:embed="rId6"/>
          <a:stretch>
            <a:fillRect/>
          </a:stretch>
        </p:blipFill>
        <p:spPr>
          <a:xfrm rot="20096467">
            <a:off x="16033390" y="2283929"/>
            <a:ext cx="1434259" cy="1434259"/>
          </a:xfrm>
          <a:prstGeom prst="rect">
            <a:avLst/>
          </a:prstGeom>
        </p:spPr>
      </p:pic>
      <p:pic>
        <p:nvPicPr>
          <p:cNvPr id="17" name="Picture 16" descr="A yellow square with black and black logo&#10;&#10;AI-generated content may be incorrect.">
            <a:extLst>
              <a:ext uri="{FF2B5EF4-FFF2-40B4-BE49-F238E27FC236}">
                <a16:creationId xmlns:a16="http://schemas.microsoft.com/office/drawing/2014/main" id="{315A2302-FCED-2D56-470E-9C03EF1CAFBD}"/>
              </a:ext>
            </a:extLst>
          </p:cNvPr>
          <p:cNvPicPr>
            <a:picLocks noChangeAspect="1"/>
          </p:cNvPicPr>
          <p:nvPr/>
        </p:nvPicPr>
        <p:blipFill>
          <a:blip r:embed="rId7"/>
          <a:stretch>
            <a:fillRect/>
          </a:stretch>
        </p:blipFill>
        <p:spPr>
          <a:xfrm rot="1714413">
            <a:off x="12637767" y="6305756"/>
            <a:ext cx="3035723" cy="1728803"/>
          </a:xfrm>
          <a:prstGeom prst="rect">
            <a:avLst/>
          </a:prstGeom>
        </p:spPr>
      </p:pic>
      <p:pic>
        <p:nvPicPr>
          <p:cNvPr id="21" name="Picture 20" descr="A group of icons with a black background&#10;&#10;AI-generated content may be incorrect.">
            <a:extLst>
              <a:ext uri="{FF2B5EF4-FFF2-40B4-BE49-F238E27FC236}">
                <a16:creationId xmlns:a16="http://schemas.microsoft.com/office/drawing/2014/main" id="{2E141E0A-3381-1FA9-7BF1-737D3FC26274}"/>
              </a:ext>
            </a:extLst>
          </p:cNvPr>
          <p:cNvPicPr>
            <a:picLocks noChangeAspect="1"/>
          </p:cNvPicPr>
          <p:nvPr/>
        </p:nvPicPr>
        <p:blipFill>
          <a:blip r:embed="rId5"/>
          <a:srcRect l="63982" r="6841"/>
          <a:stretch/>
        </p:blipFill>
        <p:spPr>
          <a:xfrm rot="1408894">
            <a:off x="9678048" y="1173500"/>
            <a:ext cx="1392723" cy="1905000"/>
          </a:xfrm>
          <a:prstGeom prst="rect">
            <a:avLst/>
          </a:prstGeom>
        </p:spPr>
      </p:pic>
      <p:pic>
        <p:nvPicPr>
          <p:cNvPr id="3" name="Picture 2" descr="A purple paper with white text">
            <a:extLst>
              <a:ext uri="{FF2B5EF4-FFF2-40B4-BE49-F238E27FC236}">
                <a16:creationId xmlns:a16="http://schemas.microsoft.com/office/drawing/2014/main" id="{59FAEF40-39D3-91A6-BE46-71B85D12C93D}"/>
              </a:ext>
            </a:extLst>
          </p:cNvPr>
          <p:cNvPicPr>
            <a:picLocks noChangeAspect="1"/>
          </p:cNvPicPr>
          <p:nvPr/>
        </p:nvPicPr>
        <p:blipFill>
          <a:blip r:embed="rId8"/>
          <a:stretch>
            <a:fillRect/>
          </a:stretch>
        </p:blipFill>
        <p:spPr>
          <a:xfrm rot="694700">
            <a:off x="15808585" y="8239310"/>
            <a:ext cx="2209022" cy="1559310"/>
          </a:xfrm>
          <a:prstGeom prst="rect">
            <a:avLst/>
          </a:prstGeom>
        </p:spPr>
      </p:pic>
    </p:spTree>
    <p:extLst>
      <p:ext uri="{BB962C8B-B14F-4D97-AF65-F5344CB8AC3E}">
        <p14:creationId xmlns:p14="http://schemas.microsoft.com/office/powerpoint/2010/main" val="4148061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sp>
        <p:nvSpPr>
          <p:cNvPr id="134" name="Google Shape;134;p15"/>
          <p:cNvSpPr/>
          <p:nvPr/>
        </p:nvSpPr>
        <p:spPr>
          <a:xfrm rot="6575669">
            <a:off x="310209" y="272259"/>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15255775" y="7130500"/>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5" name="TextBox 4">
            <a:extLst>
              <a:ext uri="{FF2B5EF4-FFF2-40B4-BE49-F238E27FC236}">
                <a16:creationId xmlns:a16="http://schemas.microsoft.com/office/drawing/2014/main" id="{6442F72C-BFAD-C697-B8BF-7551A7013837}"/>
              </a:ext>
            </a:extLst>
          </p:cNvPr>
          <p:cNvSpPr txBox="1"/>
          <p:nvPr/>
        </p:nvSpPr>
        <p:spPr>
          <a:xfrm>
            <a:off x="6649447" y="914399"/>
            <a:ext cx="3739243" cy="646331"/>
          </a:xfrm>
          <a:prstGeom prst="rect">
            <a:avLst/>
          </a:prstGeom>
          <a:noFill/>
        </p:spPr>
        <p:txBody>
          <a:bodyPr wrap="square" rtlCol="0">
            <a:spAutoFit/>
          </a:bodyPr>
          <a:lstStyle/>
          <a:p>
            <a:pPr algn="ctr"/>
            <a:r>
              <a:rPr lang="en-IN" sz="3600" dirty="0">
                <a:latin typeface="Comic Sans MS" panose="030F0702030302020204" pitchFamily="66" charset="0"/>
              </a:rPr>
              <a:t>My Work</a:t>
            </a:r>
          </a:p>
        </p:txBody>
      </p:sp>
      <p:pic>
        <p:nvPicPr>
          <p:cNvPr id="7" name="Picture 6" descr="A black arrow pointing up&#10;&#10;AI-generated content may be incorrect.">
            <a:extLst>
              <a:ext uri="{FF2B5EF4-FFF2-40B4-BE49-F238E27FC236}">
                <a16:creationId xmlns:a16="http://schemas.microsoft.com/office/drawing/2014/main" id="{8486B4FC-7FB6-6EFD-0A65-1695F14A3EE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21054686">
            <a:off x="11990299" y="4909975"/>
            <a:ext cx="5605838" cy="2270420"/>
          </a:xfrm>
          <a:prstGeom prst="rect">
            <a:avLst/>
          </a:prstGeom>
        </p:spPr>
      </p:pic>
      <p:sp>
        <p:nvSpPr>
          <p:cNvPr id="2" name="TextBox 1">
            <a:extLst>
              <a:ext uri="{FF2B5EF4-FFF2-40B4-BE49-F238E27FC236}">
                <a16:creationId xmlns:a16="http://schemas.microsoft.com/office/drawing/2014/main" id="{73668937-06CD-454C-1F3F-EB3C54DB3848}"/>
              </a:ext>
            </a:extLst>
          </p:cNvPr>
          <p:cNvSpPr txBox="1"/>
          <p:nvPr/>
        </p:nvSpPr>
        <p:spPr>
          <a:xfrm>
            <a:off x="1041000" y="1587632"/>
            <a:ext cx="6920933" cy="523220"/>
          </a:xfrm>
          <a:prstGeom prst="rect">
            <a:avLst/>
          </a:prstGeom>
          <a:noFill/>
        </p:spPr>
        <p:txBody>
          <a:bodyPr wrap="square" rtlCol="0">
            <a:spAutoFit/>
          </a:bodyPr>
          <a:lstStyle/>
          <a:p>
            <a:pPr algn="ctr"/>
            <a:r>
              <a:rPr lang="en-IN" sz="2800" b="1" dirty="0">
                <a:solidFill>
                  <a:schemeClr val="tx1"/>
                </a:solidFill>
                <a:latin typeface="Comic Sans MS" panose="030F0702030302020204" pitchFamily="66" charset="0"/>
              </a:rPr>
              <a:t>Overview of SQL Queries:</a:t>
            </a:r>
          </a:p>
        </p:txBody>
      </p:sp>
      <p:sp>
        <p:nvSpPr>
          <p:cNvPr id="4" name="Rectangle 1">
            <a:extLst>
              <a:ext uri="{FF2B5EF4-FFF2-40B4-BE49-F238E27FC236}">
                <a16:creationId xmlns:a16="http://schemas.microsoft.com/office/drawing/2014/main" id="{0421D4B3-632E-704E-50E8-9B268A40EFCA}"/>
              </a:ext>
            </a:extLst>
          </p:cNvPr>
          <p:cNvSpPr>
            <a:spLocks noChangeArrowheads="1"/>
          </p:cNvSpPr>
          <p:nvPr/>
        </p:nvSpPr>
        <p:spPr bwMode="auto">
          <a:xfrm>
            <a:off x="1738902" y="2475403"/>
            <a:ext cx="1168318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omic Sans MS" panose="030F0702030302020204" pitchFamily="66" charset="0"/>
              </a:rPr>
              <a:t>✅ 3. Financial Goals and Career Aspirations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omic Sans MS" panose="030F0702030302020204" pitchFamily="66" charset="0"/>
              </a:rPr>
              <a:t>Example Insight:</a:t>
            </a:r>
            <a:endParaRPr kumimoji="0" lang="en-US" altLang="en-US" sz="2000" b="0" i="0" u="none" strike="noStrike" cap="none" normalizeH="0" baseline="0" dirty="0">
              <a:ln>
                <a:noFill/>
              </a:ln>
              <a:solidFill>
                <a:schemeClr val="tx1"/>
              </a:solidFill>
              <a:effectLst/>
              <a:latin typeface="Comic Sans MS" panose="030F0702030302020204"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mic Sans MS" panose="030F0702030302020204" pitchFamily="66" charset="0"/>
              </a:rPr>
              <a:t>A large portion of male respondents expect a monthly salary of </a:t>
            </a:r>
            <a:r>
              <a:rPr kumimoji="0" lang="en-US" altLang="en-US" sz="2000" b="1" i="0" u="none" strike="noStrike" cap="none" normalizeH="0" baseline="0" dirty="0">
                <a:ln>
                  <a:noFill/>
                </a:ln>
                <a:solidFill>
                  <a:schemeClr val="tx1"/>
                </a:solidFill>
                <a:effectLst/>
                <a:latin typeface="Comic Sans MS" panose="030F0702030302020204" pitchFamily="66" charset="0"/>
              </a:rPr>
              <a:t>₹50,000–₹70,000</a:t>
            </a:r>
            <a:r>
              <a:rPr kumimoji="0" lang="en-US" altLang="en-US" sz="2000" b="0" i="0" u="none" strike="noStrike" cap="none" normalizeH="0" baseline="0" dirty="0">
                <a:ln>
                  <a:noFill/>
                </a:ln>
                <a:solidFill>
                  <a:schemeClr val="tx1"/>
                </a:solidFill>
                <a:effectLst/>
                <a:latin typeface="Comic Sans MS" panose="030F0702030302020204" pitchFamily="66" charset="0"/>
              </a:rPr>
              <a:t> after 5 years, while female respondents most frequently expected around </a:t>
            </a:r>
            <a:r>
              <a:rPr kumimoji="0" lang="en-US" altLang="en-US" sz="2000" b="1" i="0" u="none" strike="noStrike" cap="none" normalizeH="0" baseline="0" dirty="0">
                <a:ln>
                  <a:noFill/>
                </a:ln>
                <a:solidFill>
                  <a:schemeClr val="tx1"/>
                </a:solidFill>
                <a:effectLst/>
                <a:latin typeface="Comic Sans MS" panose="030F0702030302020204" pitchFamily="66" charset="0"/>
              </a:rPr>
              <a:t>₹40,000–₹60,000</a:t>
            </a:r>
            <a:r>
              <a:rPr kumimoji="0" lang="en-US" altLang="en-US" sz="2000" b="0" i="0" u="none" strike="noStrike" cap="none" normalizeH="0" baseline="0" dirty="0">
                <a:ln>
                  <a:noFill/>
                </a:ln>
                <a:solidFill>
                  <a:schemeClr val="tx1"/>
                </a:solidFill>
                <a:effectLst/>
                <a:latin typeface="Comic Sans MS" panose="030F0702030302020204" pitchFamily="66" charset="0"/>
              </a:rPr>
              <a:t>. This indicates ambitious financial goals among Gen-Z, with slightly different expectations between genders.</a:t>
            </a:r>
          </a:p>
        </p:txBody>
      </p:sp>
      <p:sp>
        <p:nvSpPr>
          <p:cNvPr id="8" name="Rectangle 3">
            <a:extLst>
              <a:ext uri="{FF2B5EF4-FFF2-40B4-BE49-F238E27FC236}">
                <a16:creationId xmlns:a16="http://schemas.microsoft.com/office/drawing/2014/main" id="{98F78473-2F0E-EEA1-7E9F-48A22413E853}"/>
              </a:ext>
            </a:extLst>
          </p:cNvPr>
          <p:cNvSpPr>
            <a:spLocks noChangeArrowheads="1"/>
          </p:cNvSpPr>
          <p:nvPr/>
        </p:nvSpPr>
        <p:spPr bwMode="auto">
          <a:xfrm>
            <a:off x="1738902" y="4620516"/>
            <a:ext cx="1298411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Comic Sans MS" panose="030F0702030302020204"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omic Sans MS" panose="030F0702030302020204" pitchFamily="66" charset="0"/>
              </a:rPr>
              <a:t>✅ 4. Role of Personal Values and Social Impact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omic Sans MS" panose="030F0702030302020204" pitchFamily="66" charset="0"/>
              </a:rPr>
              <a:t>Example Insight:</a:t>
            </a:r>
            <a:endParaRPr kumimoji="0" lang="en-US" altLang="en-US" sz="2000" b="0" i="0" u="none" strike="noStrike" cap="none" normalizeH="0" baseline="0" dirty="0">
              <a:ln>
                <a:noFill/>
              </a:ln>
              <a:solidFill>
                <a:schemeClr val="tx1"/>
              </a:solidFill>
              <a:effectLst/>
              <a:latin typeface="Comic Sans MS" panose="030F0702030302020204"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mic Sans MS" panose="030F0702030302020204" pitchFamily="66" charset="0"/>
              </a:rPr>
              <a:t>Respondents who rated </a:t>
            </a:r>
            <a:r>
              <a:rPr kumimoji="0" lang="en-US" altLang="en-US" sz="2000" b="1" i="0" u="none" strike="noStrike" cap="none" normalizeH="0" baseline="0" dirty="0">
                <a:ln>
                  <a:noFill/>
                </a:ln>
                <a:solidFill>
                  <a:schemeClr val="tx1"/>
                </a:solidFill>
                <a:effectLst/>
                <a:latin typeface="Comic Sans MS" panose="030F0702030302020204" pitchFamily="66" charset="0"/>
              </a:rPr>
              <a:t>mission integrity and clarity</a:t>
            </a:r>
            <a:r>
              <a:rPr kumimoji="0" lang="en-US" altLang="en-US" sz="2000" b="0" i="0" u="none" strike="noStrike" cap="none" normalizeH="0" baseline="0" dirty="0">
                <a:ln>
                  <a:noFill/>
                </a:ln>
                <a:solidFill>
                  <a:schemeClr val="tx1"/>
                </a:solidFill>
                <a:effectLst/>
                <a:latin typeface="Comic Sans MS" panose="030F0702030302020204" pitchFamily="66" charset="0"/>
              </a:rPr>
              <a:t> highly also reported a stronger inclination toward jobs that provide </a:t>
            </a:r>
            <a:r>
              <a:rPr kumimoji="0" lang="en-US" altLang="en-US" sz="2000" b="1" i="0" u="none" strike="noStrike" cap="none" normalizeH="0" baseline="0" dirty="0">
                <a:ln>
                  <a:noFill/>
                </a:ln>
                <a:solidFill>
                  <a:schemeClr val="tx1"/>
                </a:solidFill>
                <a:effectLst/>
                <a:latin typeface="Comic Sans MS" panose="030F0702030302020204" pitchFamily="66" charset="0"/>
              </a:rPr>
              <a:t>social impact</a:t>
            </a:r>
            <a:r>
              <a:rPr kumimoji="0" lang="en-US" altLang="en-US" sz="2000" b="0" i="0" u="none" strike="noStrike" cap="none" normalizeH="0" baseline="0" dirty="0">
                <a:ln>
                  <a:noFill/>
                </a:ln>
                <a:solidFill>
                  <a:schemeClr val="tx1"/>
                </a:solidFill>
                <a:effectLst/>
                <a:latin typeface="Comic Sans MS" panose="030F0702030302020204" pitchFamily="66" charset="0"/>
              </a:rPr>
              <a:t>. Females, in particular, showed a higher average social impact score when evaluating company values, suggesting that </a:t>
            </a:r>
            <a:r>
              <a:rPr kumimoji="0" lang="en-US" altLang="en-US" sz="2000" b="1" i="0" u="none" strike="noStrike" cap="none" normalizeH="0" baseline="0" dirty="0">
                <a:ln>
                  <a:noFill/>
                </a:ln>
                <a:solidFill>
                  <a:schemeClr val="tx1"/>
                </a:solidFill>
                <a:effectLst/>
                <a:latin typeface="Comic Sans MS" panose="030F0702030302020204" pitchFamily="66" charset="0"/>
              </a:rPr>
              <a:t>Gen-Z females prioritize ethical and meaningful work</a:t>
            </a:r>
            <a:r>
              <a:rPr kumimoji="0" lang="en-US" altLang="en-US" sz="2000" b="0" i="0" u="none" strike="noStrike" cap="none" normalizeH="0" baseline="0" dirty="0">
                <a:ln>
                  <a:noFill/>
                </a:ln>
                <a:solidFill>
                  <a:schemeClr val="tx1"/>
                </a:solidFill>
                <a:effectLst/>
                <a:latin typeface="Comic Sans MS" panose="030F0702030302020204" pitchFamily="66" charset="0"/>
              </a:rPr>
              <a:t>.</a:t>
            </a:r>
          </a:p>
        </p:txBody>
      </p:sp>
      <p:sp>
        <p:nvSpPr>
          <p:cNvPr id="11" name="Rectangle 5">
            <a:extLst>
              <a:ext uri="{FF2B5EF4-FFF2-40B4-BE49-F238E27FC236}">
                <a16:creationId xmlns:a16="http://schemas.microsoft.com/office/drawing/2014/main" id="{34C55C9E-CFFE-4AB9-0E22-54184114B904}"/>
              </a:ext>
            </a:extLst>
          </p:cNvPr>
          <p:cNvSpPr>
            <a:spLocks noChangeArrowheads="1"/>
          </p:cNvSpPr>
          <p:nvPr/>
        </p:nvSpPr>
        <p:spPr bwMode="auto">
          <a:xfrm>
            <a:off x="1738902" y="6760376"/>
            <a:ext cx="1298411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Comic Sans MS" panose="030F0702030302020204"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omic Sans MS" panose="030F0702030302020204" pitchFamily="66" charset="0"/>
              </a:rPr>
              <a:t>✅ 5. Most Preferred Industries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omic Sans MS" panose="030F0702030302020204" pitchFamily="66" charset="0"/>
              </a:rPr>
              <a:t>Example Insight:</a:t>
            </a:r>
            <a:endParaRPr kumimoji="0" lang="en-US" altLang="en-US" sz="2000" b="0" i="0" u="none" strike="noStrike" cap="none" normalizeH="0" baseline="0" dirty="0">
              <a:ln>
                <a:noFill/>
              </a:ln>
              <a:solidFill>
                <a:schemeClr val="tx1"/>
              </a:solidFill>
              <a:effectLst/>
              <a:latin typeface="Comic Sans MS" panose="030F0702030302020204"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mic Sans MS" panose="030F0702030302020204" pitchFamily="66" charset="0"/>
              </a:rPr>
              <a:t>The top industries among males included </a:t>
            </a:r>
            <a:r>
              <a:rPr kumimoji="0" lang="en-US" altLang="en-US" sz="2000" b="1" i="0" u="none" strike="noStrike" cap="none" normalizeH="0" baseline="0" dirty="0">
                <a:ln>
                  <a:noFill/>
                </a:ln>
                <a:solidFill>
                  <a:schemeClr val="tx1"/>
                </a:solidFill>
                <a:effectLst/>
                <a:latin typeface="Comic Sans MS" panose="030F0702030302020204" pitchFamily="66" charset="0"/>
              </a:rPr>
              <a:t>Technology</a:t>
            </a:r>
            <a:r>
              <a:rPr kumimoji="0" lang="en-US" altLang="en-US" sz="2000" b="0" i="0" u="none" strike="noStrike" cap="none" normalizeH="0" baseline="0" dirty="0">
                <a:ln>
                  <a:noFill/>
                </a:ln>
                <a:solidFill>
                  <a:schemeClr val="tx1"/>
                </a:solidFill>
                <a:effectLst/>
                <a:latin typeface="Comic Sans MS" panose="030F0702030302020204" pitchFamily="66" charset="0"/>
              </a:rPr>
              <a:t>, </a:t>
            </a:r>
            <a:r>
              <a:rPr kumimoji="0" lang="en-US" altLang="en-US" sz="2000" b="1" i="0" u="none" strike="noStrike" cap="none" normalizeH="0" baseline="0" dirty="0">
                <a:ln>
                  <a:noFill/>
                </a:ln>
                <a:solidFill>
                  <a:schemeClr val="tx1"/>
                </a:solidFill>
                <a:effectLst/>
                <a:latin typeface="Comic Sans MS" panose="030F0702030302020204" pitchFamily="66" charset="0"/>
              </a:rPr>
              <a:t>Entrepreneurship</a:t>
            </a:r>
            <a:r>
              <a:rPr kumimoji="0" lang="en-US" altLang="en-US" sz="2000" b="0" i="0" u="none" strike="noStrike" cap="none" normalizeH="0" baseline="0" dirty="0">
                <a:ln>
                  <a:noFill/>
                </a:ln>
                <a:solidFill>
                  <a:schemeClr val="tx1"/>
                </a:solidFill>
                <a:effectLst/>
                <a:latin typeface="Comic Sans MS" panose="030F0702030302020204" pitchFamily="66" charset="0"/>
              </a:rPr>
              <a:t>, and </a:t>
            </a:r>
            <a:r>
              <a:rPr kumimoji="0" lang="en-US" altLang="en-US" sz="2000" b="1" i="0" u="none" strike="noStrike" cap="none" normalizeH="0" baseline="0" dirty="0">
                <a:ln>
                  <a:noFill/>
                </a:ln>
                <a:solidFill>
                  <a:schemeClr val="tx1"/>
                </a:solidFill>
                <a:effectLst/>
                <a:latin typeface="Comic Sans MS" panose="030F0702030302020204" pitchFamily="66" charset="0"/>
              </a:rPr>
              <a:t>Finance</a:t>
            </a:r>
            <a:r>
              <a:rPr kumimoji="0" lang="en-US" altLang="en-US" sz="2000" b="0" i="0" u="none" strike="noStrike" cap="none" normalizeH="0" baseline="0" dirty="0">
                <a:ln>
                  <a:noFill/>
                </a:ln>
                <a:solidFill>
                  <a:schemeClr val="tx1"/>
                </a:solidFill>
                <a:effectLst/>
                <a:latin typeface="Comic Sans MS" panose="030F0702030302020204" pitchFamily="66" charset="0"/>
              </a:rPr>
              <a:t>, while females showed higher interest in </a:t>
            </a:r>
            <a:r>
              <a:rPr kumimoji="0" lang="en-US" altLang="en-US" sz="2000" b="1" i="0" u="none" strike="noStrike" cap="none" normalizeH="0" baseline="0" dirty="0">
                <a:ln>
                  <a:noFill/>
                </a:ln>
                <a:solidFill>
                  <a:schemeClr val="tx1"/>
                </a:solidFill>
                <a:effectLst/>
                <a:latin typeface="Comic Sans MS" panose="030F0702030302020204" pitchFamily="66" charset="0"/>
              </a:rPr>
              <a:t>Healthcare</a:t>
            </a:r>
            <a:r>
              <a:rPr kumimoji="0" lang="en-US" altLang="en-US" sz="2000" b="0" i="0" u="none" strike="noStrike" cap="none" normalizeH="0" baseline="0" dirty="0">
                <a:ln>
                  <a:noFill/>
                </a:ln>
                <a:solidFill>
                  <a:schemeClr val="tx1"/>
                </a:solidFill>
                <a:effectLst/>
                <a:latin typeface="Comic Sans MS" panose="030F0702030302020204" pitchFamily="66" charset="0"/>
              </a:rPr>
              <a:t>, </a:t>
            </a:r>
            <a:r>
              <a:rPr kumimoji="0" lang="en-US" altLang="en-US" sz="2000" b="1" i="0" u="none" strike="noStrike" cap="none" normalizeH="0" baseline="0" dirty="0">
                <a:ln>
                  <a:noFill/>
                </a:ln>
                <a:solidFill>
                  <a:schemeClr val="tx1"/>
                </a:solidFill>
                <a:effectLst/>
                <a:latin typeface="Comic Sans MS" panose="030F0702030302020204" pitchFamily="66" charset="0"/>
              </a:rPr>
              <a:t>Education</a:t>
            </a:r>
            <a:r>
              <a:rPr kumimoji="0" lang="en-US" altLang="en-US" sz="2000" b="0" i="0" u="none" strike="noStrike" cap="none" normalizeH="0" baseline="0" dirty="0">
                <a:ln>
                  <a:noFill/>
                </a:ln>
                <a:solidFill>
                  <a:schemeClr val="tx1"/>
                </a:solidFill>
                <a:effectLst/>
                <a:latin typeface="Comic Sans MS" panose="030F0702030302020204" pitchFamily="66" charset="0"/>
              </a:rPr>
              <a:t>, and </a:t>
            </a:r>
            <a:r>
              <a:rPr kumimoji="0" lang="en-US" altLang="en-US" sz="2000" b="1" i="0" u="none" strike="noStrike" cap="none" normalizeH="0" baseline="0" dirty="0">
                <a:ln>
                  <a:noFill/>
                </a:ln>
                <a:solidFill>
                  <a:schemeClr val="tx1"/>
                </a:solidFill>
                <a:effectLst/>
                <a:latin typeface="Comic Sans MS" panose="030F0702030302020204" pitchFamily="66" charset="0"/>
              </a:rPr>
              <a:t>Creative fields</a:t>
            </a:r>
            <a:r>
              <a:rPr kumimoji="0" lang="en-US" altLang="en-US" sz="2000" b="0" i="0" u="none" strike="noStrike" cap="none" normalizeH="0" baseline="0" dirty="0">
                <a:ln>
                  <a:noFill/>
                </a:ln>
                <a:solidFill>
                  <a:schemeClr val="tx1"/>
                </a:solidFill>
                <a:effectLst/>
                <a:latin typeface="Comic Sans MS" panose="030F0702030302020204" pitchFamily="66" charset="0"/>
              </a:rPr>
              <a:t> like Media &amp; Design. This reflects a diverse range of aspirations shaped by gender and personal passion.</a:t>
            </a:r>
          </a:p>
        </p:txBody>
      </p:sp>
      <p:pic>
        <p:nvPicPr>
          <p:cNvPr id="14" name="Picture 13" descr="A blue cylinder with black text">
            <a:hlinkClick r:id="rId8"/>
            <a:extLst>
              <a:ext uri="{FF2B5EF4-FFF2-40B4-BE49-F238E27FC236}">
                <a16:creationId xmlns:a16="http://schemas.microsoft.com/office/drawing/2014/main" id="{64B21468-2646-6EF0-2F57-2EE44801DCFA}"/>
              </a:ext>
            </a:extLst>
          </p:cNvPr>
          <p:cNvPicPr>
            <a:picLocks noChangeAspect="1"/>
          </p:cNvPicPr>
          <p:nvPr/>
        </p:nvPicPr>
        <p:blipFill>
          <a:blip r:embed="rId9"/>
          <a:stretch>
            <a:fillRect/>
          </a:stretch>
        </p:blipFill>
        <p:spPr>
          <a:xfrm rot="863294">
            <a:off x="13737739" y="2308990"/>
            <a:ext cx="3299986" cy="1735154"/>
          </a:xfrm>
          <a:prstGeom prst="rect">
            <a:avLst/>
          </a:prstGeom>
        </p:spPr>
      </p:pic>
    </p:spTree>
    <p:extLst>
      <p:ext uri="{BB962C8B-B14F-4D97-AF65-F5344CB8AC3E}">
        <p14:creationId xmlns:p14="http://schemas.microsoft.com/office/powerpoint/2010/main" val="2106638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grpSp>
        <p:nvGrpSpPr>
          <p:cNvPr id="128" name="Google Shape;128;p15"/>
          <p:cNvGrpSpPr/>
          <p:nvPr/>
        </p:nvGrpSpPr>
        <p:grpSpPr>
          <a:xfrm>
            <a:off x="862682" y="1197108"/>
            <a:ext cx="1751261" cy="1751261"/>
            <a:chOff x="0" y="0"/>
            <a:chExt cx="812800" cy="812800"/>
          </a:xfrm>
        </p:grpSpPr>
        <p:sp>
          <p:nvSpPr>
            <p:cNvPr id="129" name="Google Shape;12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A535"/>
            </a:solidFill>
            <a:ln w="10477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1" name="Google Shape;131;p15"/>
          <p:cNvSpPr txBox="1"/>
          <p:nvPr/>
        </p:nvSpPr>
        <p:spPr>
          <a:xfrm>
            <a:off x="2587351" y="1694613"/>
            <a:ext cx="9603820" cy="756233"/>
          </a:xfrm>
          <a:prstGeom prst="rect">
            <a:avLst/>
          </a:prstGeom>
          <a:noFill/>
          <a:ln>
            <a:noFill/>
          </a:ln>
        </p:spPr>
        <p:txBody>
          <a:bodyPr spcFirstLastPara="1" wrap="square" lIns="0" tIns="0" rIns="0" bIns="0" anchor="t" anchorCtr="0">
            <a:spAutoFit/>
          </a:bodyPr>
          <a:lstStyle/>
          <a:p>
            <a:pPr algn="ctr">
              <a:lnSpc>
                <a:spcPct val="90984"/>
              </a:lnSpc>
            </a:pPr>
            <a:r>
              <a:rPr lang="en-IN" sz="5400" b="1" dirty="0">
                <a:latin typeface="Comic Sans MS" panose="030F0702030302020204" pitchFamily="66" charset="0"/>
                <a:ea typeface="Comic Sans MS"/>
                <a:cs typeface="Comic Sans MS"/>
                <a:sym typeface="Comic Sans MS"/>
              </a:rPr>
              <a:t>Dashboarding Using Excel</a:t>
            </a:r>
          </a:p>
        </p:txBody>
      </p:sp>
      <p:sp>
        <p:nvSpPr>
          <p:cNvPr id="132" name="Google Shape;132;p15"/>
          <p:cNvSpPr txBox="1"/>
          <p:nvPr/>
        </p:nvSpPr>
        <p:spPr>
          <a:xfrm>
            <a:off x="1060248" y="1518780"/>
            <a:ext cx="1553700" cy="1107900"/>
          </a:xfrm>
          <a:prstGeom prst="rect">
            <a:avLst/>
          </a:prstGeom>
          <a:noFill/>
          <a:ln>
            <a:noFill/>
          </a:ln>
        </p:spPr>
        <p:txBody>
          <a:bodyPr spcFirstLastPara="1" wrap="square" lIns="0" tIns="0" rIns="0" bIns="0" anchor="t" anchorCtr="0">
            <a:spAutoFit/>
          </a:bodyPr>
          <a:lstStyle/>
          <a:p>
            <a:pPr marL="0" marR="0" lvl="0" indent="0" algn="l" rtl="0">
              <a:lnSpc>
                <a:spcPct val="90998"/>
              </a:lnSpc>
              <a:spcBef>
                <a:spcPts val="0"/>
              </a:spcBef>
              <a:spcAft>
                <a:spcPts val="0"/>
              </a:spcAft>
              <a:buNone/>
            </a:pPr>
            <a:r>
              <a:rPr lang="en-US" sz="7910" b="1" i="0" u="none" strike="noStrike" cap="none" dirty="0">
                <a:solidFill>
                  <a:srgbClr val="000000"/>
                </a:solidFill>
                <a:latin typeface="Comic Sans MS"/>
                <a:ea typeface="Comic Sans MS"/>
                <a:cs typeface="Comic Sans MS"/>
                <a:sym typeface="Comic Sans MS"/>
              </a:rPr>
              <a:t>06</a:t>
            </a:r>
            <a:endParaRPr b="1" dirty="0">
              <a:latin typeface="Comic Sans MS"/>
              <a:ea typeface="Comic Sans MS"/>
              <a:cs typeface="Comic Sans MS"/>
              <a:sym typeface="Comic Sans MS"/>
            </a:endParaRPr>
          </a:p>
        </p:txBody>
      </p:sp>
      <p:sp>
        <p:nvSpPr>
          <p:cNvPr id="134" name="Google Shape;134;p15"/>
          <p:cNvSpPr/>
          <p:nvPr/>
        </p:nvSpPr>
        <p:spPr>
          <a:xfrm rot="6575669">
            <a:off x="502333" y="3326855"/>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592718" y="6820926"/>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2" name="TextBox 1">
            <a:extLst>
              <a:ext uri="{FF2B5EF4-FFF2-40B4-BE49-F238E27FC236}">
                <a16:creationId xmlns:a16="http://schemas.microsoft.com/office/drawing/2014/main" id="{3DCDE793-7322-E1BF-9301-6234D4239B5A}"/>
              </a:ext>
            </a:extLst>
          </p:cNvPr>
          <p:cNvSpPr txBox="1"/>
          <p:nvPr/>
        </p:nvSpPr>
        <p:spPr>
          <a:xfrm>
            <a:off x="2873149" y="2801200"/>
            <a:ext cx="5029200" cy="646331"/>
          </a:xfrm>
          <a:prstGeom prst="rect">
            <a:avLst/>
          </a:prstGeom>
          <a:noFill/>
        </p:spPr>
        <p:txBody>
          <a:bodyPr wrap="square" rtlCol="0">
            <a:spAutoFit/>
          </a:bodyPr>
          <a:lstStyle/>
          <a:p>
            <a:r>
              <a:rPr lang="en-IN" sz="3600" dirty="0">
                <a:latin typeface="Comic Sans MS" panose="030F0702030302020204" pitchFamily="66" charset="0"/>
              </a:rPr>
              <a:t>My view</a:t>
            </a:r>
          </a:p>
        </p:txBody>
      </p:sp>
      <p:sp>
        <p:nvSpPr>
          <p:cNvPr id="5" name="TextBox 4">
            <a:extLst>
              <a:ext uri="{FF2B5EF4-FFF2-40B4-BE49-F238E27FC236}">
                <a16:creationId xmlns:a16="http://schemas.microsoft.com/office/drawing/2014/main" id="{326DD20F-A40E-2361-4885-0376F6C44B55}"/>
              </a:ext>
            </a:extLst>
          </p:cNvPr>
          <p:cNvSpPr txBox="1"/>
          <p:nvPr/>
        </p:nvSpPr>
        <p:spPr>
          <a:xfrm>
            <a:off x="10796345" y="8856532"/>
            <a:ext cx="6629001" cy="646331"/>
          </a:xfrm>
          <a:prstGeom prst="rect">
            <a:avLst/>
          </a:prstGeom>
          <a:noFill/>
        </p:spPr>
        <p:txBody>
          <a:bodyPr wrap="square" rtlCol="0">
            <a:spAutoFit/>
          </a:bodyPr>
          <a:lstStyle/>
          <a:p>
            <a:pPr algn="ctr"/>
            <a:r>
              <a:rPr lang="en-IN" sz="3600" b="1" dirty="0">
                <a:latin typeface="Comic Sans MS" panose="030F0702030302020204" pitchFamily="66" charset="0"/>
              </a:rPr>
              <a:t>Tools Used: </a:t>
            </a:r>
            <a:r>
              <a:rPr lang="en-IN" sz="3600" dirty="0">
                <a:latin typeface="Comic Sans MS" panose="030F0702030302020204" pitchFamily="66" charset="0"/>
              </a:rPr>
              <a:t>Microsoft Excel</a:t>
            </a:r>
          </a:p>
        </p:txBody>
      </p:sp>
      <p:sp>
        <p:nvSpPr>
          <p:cNvPr id="6" name="Rectangle: Rounded Corners 5">
            <a:extLst>
              <a:ext uri="{FF2B5EF4-FFF2-40B4-BE49-F238E27FC236}">
                <a16:creationId xmlns:a16="http://schemas.microsoft.com/office/drawing/2014/main" id="{D0D8CFA0-2A7A-FCC1-C6EF-92FDEA319A63}"/>
              </a:ext>
            </a:extLst>
          </p:cNvPr>
          <p:cNvSpPr/>
          <p:nvPr/>
        </p:nvSpPr>
        <p:spPr>
          <a:xfrm>
            <a:off x="14520833" y="6492766"/>
            <a:ext cx="2325415" cy="1834805"/>
          </a:xfrm>
          <a:prstGeom prst="roundRect">
            <a:avLst>
              <a:gd name="adj" fmla="val 6878"/>
            </a:avLst>
          </a:prstGeom>
          <a:no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4" name="Picture 3" descr="A logo of a microsoft office&#10;&#10;AI-generated content may be incorrect.">
            <a:hlinkClick r:id="rId6"/>
            <a:extLst>
              <a:ext uri="{FF2B5EF4-FFF2-40B4-BE49-F238E27FC236}">
                <a16:creationId xmlns:a16="http://schemas.microsoft.com/office/drawing/2014/main" id="{BFC1FE9D-7BCE-FE5B-9233-23951F1EAAED}"/>
              </a:ext>
            </a:extLst>
          </p:cNvPr>
          <p:cNvPicPr>
            <a:picLocks noChangeAspect="1"/>
          </p:cNvPicPr>
          <p:nvPr/>
        </p:nvPicPr>
        <p:blipFill>
          <a:blip r:embed="rId7"/>
          <a:stretch>
            <a:fillRect/>
          </a:stretch>
        </p:blipFill>
        <p:spPr>
          <a:xfrm>
            <a:off x="14341215" y="6157651"/>
            <a:ext cx="2505033" cy="2505033"/>
          </a:xfrm>
          <a:prstGeom prst="rect">
            <a:avLst/>
          </a:prstGeom>
        </p:spPr>
      </p:pic>
      <p:sp>
        <p:nvSpPr>
          <p:cNvPr id="9" name="TextBox 8">
            <a:extLst>
              <a:ext uri="{FF2B5EF4-FFF2-40B4-BE49-F238E27FC236}">
                <a16:creationId xmlns:a16="http://schemas.microsoft.com/office/drawing/2014/main" id="{24F02FF4-0479-50AF-F2C5-897C2A9ACF7A}"/>
              </a:ext>
            </a:extLst>
          </p:cNvPr>
          <p:cNvSpPr txBox="1"/>
          <p:nvPr/>
        </p:nvSpPr>
        <p:spPr>
          <a:xfrm>
            <a:off x="2845671" y="3489845"/>
            <a:ext cx="10375972" cy="5401479"/>
          </a:xfrm>
          <a:prstGeom prst="rect">
            <a:avLst/>
          </a:prstGeom>
          <a:noFill/>
        </p:spPr>
        <p:txBody>
          <a:bodyPr wrap="square" rtlCol="0">
            <a:spAutoFit/>
          </a:bodyPr>
          <a:lstStyle/>
          <a:p>
            <a:pPr rtl="0">
              <a:spcBef>
                <a:spcPts val="0"/>
              </a:spcBef>
              <a:spcAft>
                <a:spcPts val="0"/>
              </a:spcAft>
            </a:pPr>
            <a:r>
              <a:rPr lang="en-US" sz="2300" b="0" i="0" u="none" strike="noStrike" dirty="0">
                <a:solidFill>
                  <a:srgbClr val="000000"/>
                </a:solidFill>
                <a:effectLst/>
                <a:latin typeface="Comic Sans MS" panose="030F0702030302020204" pitchFamily="66" charset="0"/>
              </a:rPr>
              <a:t>This Dashboard focuses on analyzing survey data collected from individuals across India to understand their career preferences, educational goals, work environments, and salary expectations. Using Microsoft Excel, the raw data was cleaned and summarized through pivot tables to uncover key patterns.</a:t>
            </a:r>
            <a:endParaRPr lang="en-US" sz="2300" b="0" dirty="0">
              <a:effectLst/>
              <a:latin typeface="Comic Sans MS" panose="030F0702030302020204" pitchFamily="66" charset="0"/>
            </a:endParaRPr>
          </a:p>
          <a:p>
            <a:pPr rtl="0">
              <a:spcBef>
                <a:spcPts val="0"/>
              </a:spcBef>
              <a:spcAft>
                <a:spcPts val="0"/>
              </a:spcAft>
            </a:pPr>
            <a:br>
              <a:rPr lang="en-US" sz="2300" b="0" dirty="0">
                <a:effectLst/>
                <a:latin typeface="Comic Sans MS" panose="030F0702030302020204" pitchFamily="66" charset="0"/>
              </a:rPr>
            </a:br>
            <a:r>
              <a:rPr lang="en-US" sz="2300" b="0" i="0" u="none" strike="noStrike" dirty="0">
                <a:solidFill>
                  <a:srgbClr val="000000"/>
                </a:solidFill>
                <a:effectLst/>
                <a:latin typeface="Comic Sans MS" panose="030F0702030302020204" pitchFamily="66" charset="0"/>
              </a:rPr>
              <a:t>The analysis covers various aspects such </a:t>
            </a:r>
            <a:r>
              <a:rPr lang="en-US" sz="2300" b="1" i="0" u="none" strike="noStrike" dirty="0">
                <a:solidFill>
                  <a:srgbClr val="000000"/>
                </a:solidFill>
                <a:effectLst/>
                <a:latin typeface="Comic Sans MS" panose="030F0702030302020204" pitchFamily="66" charset="0"/>
              </a:rPr>
              <a:t>as gender distribution</a:t>
            </a:r>
            <a:r>
              <a:rPr lang="en-US" sz="2300" b="0" i="0" u="none" strike="noStrike" dirty="0">
                <a:solidFill>
                  <a:srgbClr val="000000"/>
                </a:solidFill>
                <a:effectLst/>
                <a:latin typeface="Comic Sans MS" panose="030F0702030302020204" pitchFamily="66" charset="0"/>
              </a:rPr>
              <a:t>, </a:t>
            </a:r>
            <a:r>
              <a:rPr lang="en-US" sz="2300" b="1" i="0" u="none" strike="noStrike" dirty="0">
                <a:solidFill>
                  <a:srgbClr val="000000"/>
                </a:solidFill>
                <a:effectLst/>
                <a:latin typeface="Comic Sans MS" panose="030F0702030302020204" pitchFamily="66" charset="0"/>
              </a:rPr>
              <a:t>preferred modes of work</a:t>
            </a:r>
            <a:r>
              <a:rPr lang="en-US" sz="2300" b="0" i="0" u="none" strike="noStrike" dirty="0">
                <a:solidFill>
                  <a:srgbClr val="000000"/>
                </a:solidFill>
                <a:effectLst/>
                <a:latin typeface="Comic Sans MS" panose="030F0702030302020204" pitchFamily="66" charset="0"/>
              </a:rPr>
              <a:t>, and </a:t>
            </a:r>
            <a:r>
              <a:rPr lang="en-US" sz="2300" b="1" i="0" u="none" strike="noStrike" dirty="0">
                <a:solidFill>
                  <a:srgbClr val="000000"/>
                </a:solidFill>
                <a:effectLst/>
                <a:latin typeface="Comic Sans MS" panose="030F0702030302020204" pitchFamily="66" charset="0"/>
              </a:rPr>
              <a:t>future salary expectations</a:t>
            </a:r>
            <a:r>
              <a:rPr lang="en-US" sz="2300" b="0" i="0" u="none" strike="noStrike" dirty="0">
                <a:solidFill>
                  <a:srgbClr val="000000"/>
                </a:solidFill>
                <a:effectLst/>
                <a:latin typeface="Comic Sans MS" panose="030F0702030302020204" pitchFamily="66" charset="0"/>
              </a:rPr>
              <a:t>. Pivot tables were used to organize the data, while the dashboard (in Excel) was designed to visually present these insights in an interactive way.</a:t>
            </a:r>
            <a:endParaRPr lang="en-US" sz="2300" b="0" dirty="0">
              <a:effectLst/>
              <a:latin typeface="Comic Sans MS" panose="030F0702030302020204" pitchFamily="66" charset="0"/>
            </a:endParaRPr>
          </a:p>
          <a:p>
            <a:pPr rtl="0">
              <a:spcBef>
                <a:spcPts val="0"/>
              </a:spcBef>
              <a:spcAft>
                <a:spcPts val="0"/>
              </a:spcAft>
            </a:pPr>
            <a:br>
              <a:rPr lang="en-US" sz="2300" b="0" dirty="0">
                <a:effectLst/>
                <a:latin typeface="Comic Sans MS" panose="030F0702030302020204" pitchFamily="66" charset="0"/>
              </a:rPr>
            </a:br>
            <a:r>
              <a:rPr lang="en-US" sz="2300" b="0" i="0" u="none" strike="noStrike" dirty="0">
                <a:solidFill>
                  <a:srgbClr val="000000"/>
                </a:solidFill>
                <a:effectLst/>
                <a:latin typeface="Comic Sans MS" panose="030F0702030302020204" pitchFamily="66" charset="0"/>
              </a:rPr>
              <a:t>A total of </a:t>
            </a:r>
            <a:r>
              <a:rPr lang="en-US" sz="2300" b="1" i="0" u="none" strike="noStrike" dirty="0">
                <a:solidFill>
                  <a:srgbClr val="000000"/>
                </a:solidFill>
                <a:effectLst/>
                <a:latin typeface="Comic Sans MS" panose="030F0702030302020204" pitchFamily="66" charset="0"/>
              </a:rPr>
              <a:t>171 responses </a:t>
            </a:r>
            <a:r>
              <a:rPr lang="en-US" sz="2300" b="0" i="0" u="none" strike="noStrike" dirty="0">
                <a:solidFill>
                  <a:srgbClr val="000000"/>
                </a:solidFill>
                <a:effectLst/>
                <a:latin typeface="Comic Sans MS" panose="030F0702030302020204" pitchFamily="66" charset="0"/>
              </a:rPr>
              <a:t>were collected, with participants sharing details about their goals, </a:t>
            </a:r>
            <a:r>
              <a:rPr lang="en-US" sz="2300" b="1" i="0" u="none" strike="noStrike" dirty="0">
                <a:solidFill>
                  <a:srgbClr val="000000"/>
                </a:solidFill>
                <a:effectLst/>
                <a:latin typeface="Comic Sans MS" panose="030F0702030302020204" pitchFamily="66" charset="0"/>
              </a:rPr>
              <a:t>motivations</a:t>
            </a:r>
            <a:r>
              <a:rPr lang="en-US" sz="2300" b="0" i="0" u="none" strike="noStrike" dirty="0">
                <a:solidFill>
                  <a:srgbClr val="000000"/>
                </a:solidFill>
                <a:effectLst/>
                <a:latin typeface="Comic Sans MS" panose="030F0702030302020204" pitchFamily="66" charset="0"/>
              </a:rPr>
              <a:t>, and </a:t>
            </a:r>
            <a:r>
              <a:rPr lang="en-US" sz="2300" b="1" i="0" u="none" strike="noStrike" dirty="0">
                <a:solidFill>
                  <a:srgbClr val="000000"/>
                </a:solidFill>
                <a:effectLst/>
                <a:latin typeface="Comic Sans MS" panose="030F0702030302020204" pitchFamily="66" charset="0"/>
              </a:rPr>
              <a:t>job expectations</a:t>
            </a:r>
            <a:r>
              <a:rPr lang="en-US" sz="2300" b="0" i="0" u="none" strike="noStrike" dirty="0">
                <a:solidFill>
                  <a:srgbClr val="000000"/>
                </a:solidFill>
                <a:effectLst/>
                <a:latin typeface="Comic Sans MS" panose="030F0702030302020204" pitchFamily="66" charset="0"/>
              </a:rPr>
              <a:t>. Using pivot tables and charts, the data was cleaned, organized, and visualized in an easy-to-understand format.</a:t>
            </a:r>
            <a:endParaRPr lang="en-US" sz="2300" b="0" dirty="0">
              <a:effectLst/>
              <a:latin typeface="Comic Sans MS" panose="030F0702030302020204" pitchFamily="66" charset="0"/>
            </a:endParaRPr>
          </a:p>
        </p:txBody>
      </p:sp>
    </p:spTree>
    <p:extLst>
      <p:ext uri="{BB962C8B-B14F-4D97-AF65-F5344CB8AC3E}">
        <p14:creationId xmlns:p14="http://schemas.microsoft.com/office/powerpoint/2010/main" val="1398027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sp>
        <p:nvSpPr>
          <p:cNvPr id="134" name="Google Shape;134;p15"/>
          <p:cNvSpPr/>
          <p:nvPr/>
        </p:nvSpPr>
        <p:spPr>
          <a:xfrm rot="6575669">
            <a:off x="310209" y="272259"/>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15255775" y="7130500"/>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5" name="TextBox 4">
            <a:extLst>
              <a:ext uri="{FF2B5EF4-FFF2-40B4-BE49-F238E27FC236}">
                <a16:creationId xmlns:a16="http://schemas.microsoft.com/office/drawing/2014/main" id="{6442F72C-BFAD-C697-B8BF-7551A7013837}"/>
              </a:ext>
            </a:extLst>
          </p:cNvPr>
          <p:cNvSpPr txBox="1"/>
          <p:nvPr/>
        </p:nvSpPr>
        <p:spPr>
          <a:xfrm>
            <a:off x="6649447" y="914399"/>
            <a:ext cx="3739243" cy="646331"/>
          </a:xfrm>
          <a:prstGeom prst="rect">
            <a:avLst/>
          </a:prstGeom>
          <a:noFill/>
        </p:spPr>
        <p:txBody>
          <a:bodyPr wrap="square" rtlCol="0">
            <a:spAutoFit/>
          </a:bodyPr>
          <a:lstStyle/>
          <a:p>
            <a:pPr algn="ctr"/>
            <a:r>
              <a:rPr lang="en-IN" sz="3600" dirty="0">
                <a:latin typeface="Comic Sans MS" panose="030F0702030302020204" pitchFamily="66" charset="0"/>
              </a:rPr>
              <a:t>My Work</a:t>
            </a:r>
          </a:p>
        </p:txBody>
      </p:sp>
      <p:pic>
        <p:nvPicPr>
          <p:cNvPr id="7" name="Picture 6" descr="A black arrow pointing up&#10;&#10;AI-generated content may be incorrect.">
            <a:extLst>
              <a:ext uri="{FF2B5EF4-FFF2-40B4-BE49-F238E27FC236}">
                <a16:creationId xmlns:a16="http://schemas.microsoft.com/office/drawing/2014/main" id="{8486B4FC-7FB6-6EFD-0A65-1695F14A3EE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21054686">
            <a:off x="11990299" y="4909975"/>
            <a:ext cx="5605838" cy="2270420"/>
          </a:xfrm>
          <a:prstGeom prst="rect">
            <a:avLst/>
          </a:prstGeom>
        </p:spPr>
      </p:pic>
      <p:sp>
        <p:nvSpPr>
          <p:cNvPr id="3" name="TextBox 2">
            <a:extLst>
              <a:ext uri="{FF2B5EF4-FFF2-40B4-BE49-F238E27FC236}">
                <a16:creationId xmlns:a16="http://schemas.microsoft.com/office/drawing/2014/main" id="{F1107EB3-7E92-8BC0-1AE2-596290443F7C}"/>
              </a:ext>
            </a:extLst>
          </p:cNvPr>
          <p:cNvSpPr txBox="1"/>
          <p:nvPr/>
        </p:nvSpPr>
        <p:spPr>
          <a:xfrm>
            <a:off x="2220686" y="1872940"/>
            <a:ext cx="6923314" cy="523220"/>
          </a:xfrm>
          <a:prstGeom prst="rect">
            <a:avLst/>
          </a:prstGeom>
          <a:noFill/>
        </p:spPr>
        <p:txBody>
          <a:bodyPr wrap="square" rtlCol="0">
            <a:spAutoFit/>
          </a:bodyPr>
          <a:lstStyle/>
          <a:p>
            <a:r>
              <a:rPr lang="en-IN" sz="2800" b="1" dirty="0">
                <a:latin typeface="Comic Sans MS" panose="030F0702030302020204" pitchFamily="66" charset="0"/>
              </a:rPr>
              <a:t>Dashboarding Process:</a:t>
            </a:r>
          </a:p>
        </p:txBody>
      </p:sp>
      <p:sp>
        <p:nvSpPr>
          <p:cNvPr id="6" name="TextBox 5">
            <a:extLst>
              <a:ext uri="{FF2B5EF4-FFF2-40B4-BE49-F238E27FC236}">
                <a16:creationId xmlns:a16="http://schemas.microsoft.com/office/drawing/2014/main" id="{310A181B-35A8-A288-FB73-2CA3D69EAC4F}"/>
              </a:ext>
            </a:extLst>
          </p:cNvPr>
          <p:cNvSpPr txBox="1"/>
          <p:nvPr/>
        </p:nvSpPr>
        <p:spPr>
          <a:xfrm>
            <a:off x="1685561" y="2550308"/>
            <a:ext cx="13667014" cy="7171194"/>
          </a:xfrm>
          <a:prstGeom prst="rect">
            <a:avLst/>
          </a:prstGeom>
          <a:noFill/>
        </p:spPr>
        <p:txBody>
          <a:bodyPr wrap="square" rtlCol="0">
            <a:spAutoFit/>
          </a:bodyPr>
          <a:lstStyle/>
          <a:p>
            <a:pPr rtl="0">
              <a:spcBef>
                <a:spcPts val="0"/>
              </a:spcBef>
              <a:spcAft>
                <a:spcPts val="0"/>
              </a:spcAft>
            </a:pPr>
            <a:r>
              <a:rPr lang="en-US" sz="2300" b="0" i="0" u="none" strike="noStrike" dirty="0">
                <a:solidFill>
                  <a:srgbClr val="000000"/>
                </a:solidFill>
                <a:effectLst/>
                <a:latin typeface="Comic Sans MS" panose="030F0702030302020204" pitchFamily="66" charset="0"/>
              </a:rPr>
              <a:t>The dashboard was created by following a step-by-step approach to turn raw</a:t>
            </a:r>
          </a:p>
          <a:p>
            <a:pPr rtl="0">
              <a:spcBef>
                <a:spcPts val="0"/>
              </a:spcBef>
              <a:spcAft>
                <a:spcPts val="0"/>
              </a:spcAft>
            </a:pPr>
            <a:r>
              <a:rPr lang="en-US" sz="2300" b="0" i="0" u="none" strike="noStrike" dirty="0">
                <a:solidFill>
                  <a:srgbClr val="000000"/>
                </a:solidFill>
                <a:effectLst/>
                <a:latin typeface="Comic Sans MS" panose="030F0702030302020204" pitchFamily="66" charset="0"/>
              </a:rPr>
              <a:t>survey data into meaningful insights. Here’s how the process was carried out:</a:t>
            </a:r>
            <a:endParaRPr lang="en-US" sz="2300" b="0" dirty="0">
              <a:effectLst/>
              <a:latin typeface="Comic Sans MS" panose="030F0702030302020204" pitchFamily="66" charset="0"/>
            </a:endParaRPr>
          </a:p>
          <a:p>
            <a:pPr rtl="0">
              <a:spcBef>
                <a:spcPts val="0"/>
              </a:spcBef>
              <a:spcAft>
                <a:spcPts val="0"/>
              </a:spcAft>
            </a:pPr>
            <a:br>
              <a:rPr lang="en-US" sz="2300" b="1" dirty="0">
                <a:effectLst/>
                <a:latin typeface="Comic Sans MS" panose="030F0702030302020204" pitchFamily="66" charset="0"/>
              </a:rPr>
            </a:br>
            <a:r>
              <a:rPr lang="en-US" sz="2300" b="1" i="0" u="none" strike="noStrike" dirty="0">
                <a:solidFill>
                  <a:srgbClr val="000000"/>
                </a:solidFill>
                <a:effectLst/>
                <a:latin typeface="Comic Sans MS" panose="030F0702030302020204" pitchFamily="66" charset="0"/>
              </a:rPr>
              <a:t>1. Data Collection</a:t>
            </a:r>
            <a:br>
              <a:rPr lang="en-US" sz="2300" b="0" dirty="0">
                <a:effectLst/>
                <a:latin typeface="Comic Sans MS" panose="030F0702030302020204" pitchFamily="66" charset="0"/>
              </a:rPr>
            </a:br>
            <a:r>
              <a:rPr lang="en-US" sz="2300" b="0" i="0" u="none" strike="noStrike" dirty="0">
                <a:solidFill>
                  <a:srgbClr val="000000"/>
                </a:solidFill>
                <a:effectLst/>
                <a:latin typeface="Comic Sans MS" panose="030F0702030302020204" pitchFamily="66" charset="0"/>
              </a:rPr>
              <a:t>Collected responses from 171 participants through a survey.</a:t>
            </a:r>
            <a:br>
              <a:rPr lang="en-US" sz="2300" b="0" dirty="0">
                <a:effectLst/>
                <a:latin typeface="Comic Sans MS" panose="030F0702030302020204" pitchFamily="66" charset="0"/>
              </a:rPr>
            </a:br>
            <a:r>
              <a:rPr lang="en-US" sz="2300" b="0" i="0" u="none" strike="noStrike" dirty="0">
                <a:solidFill>
                  <a:srgbClr val="000000"/>
                </a:solidFill>
                <a:effectLst/>
                <a:latin typeface="Comic Sans MS" panose="030F0702030302020204" pitchFamily="66" charset="0"/>
              </a:rPr>
              <a:t>Data included gender, career goals, education plans, salary expectations, and work preferences.</a:t>
            </a:r>
            <a:endParaRPr lang="en-US" sz="2300" b="0" dirty="0">
              <a:effectLst/>
              <a:latin typeface="Comic Sans MS" panose="030F0702030302020204" pitchFamily="66" charset="0"/>
            </a:endParaRPr>
          </a:p>
          <a:p>
            <a:pPr rtl="0">
              <a:spcBef>
                <a:spcPts val="0"/>
              </a:spcBef>
              <a:spcAft>
                <a:spcPts val="0"/>
              </a:spcAft>
            </a:pPr>
            <a:br>
              <a:rPr lang="en-US" sz="2300" b="0" dirty="0">
                <a:effectLst/>
                <a:latin typeface="Comic Sans MS" panose="030F0702030302020204" pitchFamily="66" charset="0"/>
              </a:rPr>
            </a:br>
            <a:br>
              <a:rPr lang="en-US" sz="2300" b="0" dirty="0">
                <a:effectLst/>
                <a:latin typeface="Comic Sans MS" panose="030F0702030302020204" pitchFamily="66" charset="0"/>
              </a:rPr>
            </a:br>
            <a:r>
              <a:rPr lang="en-US" sz="2300" b="1" i="0" u="none" strike="noStrike" dirty="0">
                <a:solidFill>
                  <a:srgbClr val="000000"/>
                </a:solidFill>
                <a:effectLst/>
                <a:latin typeface="Comic Sans MS" panose="030F0702030302020204" pitchFamily="66" charset="0"/>
              </a:rPr>
              <a:t>2. Data Cleaning</a:t>
            </a:r>
            <a:br>
              <a:rPr lang="en-US" sz="2300" b="0" dirty="0">
                <a:effectLst/>
                <a:latin typeface="Comic Sans MS" panose="030F0702030302020204" pitchFamily="66" charset="0"/>
              </a:rPr>
            </a:br>
            <a:r>
              <a:rPr lang="en-US" sz="2300" b="0" i="0" u="none" strike="noStrike" dirty="0">
                <a:solidFill>
                  <a:srgbClr val="000000"/>
                </a:solidFill>
                <a:effectLst/>
                <a:latin typeface="Comic Sans MS" panose="030F0702030302020204" pitchFamily="66" charset="0"/>
              </a:rPr>
              <a:t>Removed any duplicates and checked for missing or incomplete entries.</a:t>
            </a:r>
            <a:br>
              <a:rPr lang="en-US" sz="2300" b="0" dirty="0">
                <a:effectLst/>
                <a:latin typeface="Comic Sans MS" panose="030F0702030302020204" pitchFamily="66" charset="0"/>
              </a:rPr>
            </a:br>
            <a:r>
              <a:rPr lang="en-US" sz="2300" b="0" i="0" u="none" strike="noStrike" dirty="0">
                <a:solidFill>
                  <a:srgbClr val="000000"/>
                </a:solidFill>
                <a:effectLst/>
                <a:latin typeface="Comic Sans MS" panose="030F0702030302020204" pitchFamily="66" charset="0"/>
              </a:rPr>
              <a:t>Reformatted some columns for better readability (e.g., salary ranges, work modes).</a:t>
            </a:r>
            <a:endParaRPr lang="en-US" sz="2300" b="0" dirty="0">
              <a:effectLst/>
              <a:latin typeface="Comic Sans MS" panose="030F0702030302020204" pitchFamily="66" charset="0"/>
            </a:endParaRPr>
          </a:p>
          <a:p>
            <a:pPr rtl="0">
              <a:spcBef>
                <a:spcPts val="0"/>
              </a:spcBef>
              <a:spcAft>
                <a:spcPts val="0"/>
              </a:spcAft>
            </a:pPr>
            <a:br>
              <a:rPr lang="en-US" sz="2300" b="0" dirty="0">
                <a:effectLst/>
                <a:latin typeface="Comic Sans MS" panose="030F0702030302020204" pitchFamily="66" charset="0"/>
              </a:rPr>
            </a:br>
            <a:br>
              <a:rPr lang="en-US" sz="2300" b="0" dirty="0">
                <a:effectLst/>
                <a:latin typeface="Comic Sans MS" panose="030F0702030302020204" pitchFamily="66" charset="0"/>
              </a:rPr>
            </a:br>
            <a:r>
              <a:rPr lang="en-US" sz="2300" b="1" i="0" u="none" strike="noStrike" dirty="0">
                <a:solidFill>
                  <a:srgbClr val="000000"/>
                </a:solidFill>
                <a:effectLst/>
                <a:latin typeface="Comic Sans MS" panose="030F0702030302020204" pitchFamily="66" charset="0"/>
              </a:rPr>
              <a:t>3. Planning Key Questions</a:t>
            </a:r>
            <a:br>
              <a:rPr lang="en-US" sz="2300" b="0" dirty="0">
                <a:effectLst/>
                <a:latin typeface="Comic Sans MS" panose="030F0702030302020204" pitchFamily="66" charset="0"/>
              </a:rPr>
            </a:br>
            <a:r>
              <a:rPr lang="en-US" sz="2300" b="0" i="0" u="none" strike="noStrike" dirty="0">
                <a:solidFill>
                  <a:srgbClr val="000000"/>
                </a:solidFill>
                <a:effectLst/>
                <a:latin typeface="Comic Sans MS" panose="030F0702030302020204" pitchFamily="66" charset="0"/>
              </a:rPr>
              <a:t>Identified important questions to answer through the dashboard such as:</a:t>
            </a:r>
          </a:p>
          <a:p>
            <a:pPr rtl="0">
              <a:spcBef>
                <a:spcPts val="0"/>
              </a:spcBef>
              <a:spcAft>
                <a:spcPts val="0"/>
              </a:spcAft>
            </a:pPr>
            <a:endParaRPr lang="en-US" sz="2300" dirty="0">
              <a:latin typeface="Comic Sans MS" panose="030F0702030302020204" pitchFamily="66" charset="0"/>
            </a:endParaRPr>
          </a:p>
          <a:p>
            <a:pPr marL="342900" indent="-342900" rtl="0">
              <a:spcBef>
                <a:spcPts val="0"/>
              </a:spcBef>
              <a:spcAft>
                <a:spcPts val="0"/>
              </a:spcAft>
              <a:buFont typeface="Wingdings" panose="05000000000000000000" pitchFamily="2" charset="2"/>
              <a:buChar char="§"/>
            </a:pPr>
            <a:r>
              <a:rPr lang="en-US" sz="2300" b="0" i="0" u="none" strike="noStrike" dirty="0">
                <a:solidFill>
                  <a:srgbClr val="000000"/>
                </a:solidFill>
                <a:effectLst/>
                <a:latin typeface="Comic Sans MS" panose="030F0702030302020204" pitchFamily="66" charset="0"/>
              </a:rPr>
              <a:t>What influences career choices the most?</a:t>
            </a:r>
          </a:p>
          <a:p>
            <a:pPr marL="342900" indent="-342900" rtl="0">
              <a:spcBef>
                <a:spcPts val="0"/>
              </a:spcBef>
              <a:spcAft>
                <a:spcPts val="0"/>
              </a:spcAft>
              <a:buFont typeface="Wingdings" panose="05000000000000000000" pitchFamily="2" charset="2"/>
              <a:buChar char="§"/>
            </a:pPr>
            <a:r>
              <a:rPr lang="en-US" sz="2300" b="0" i="0" u="none" strike="noStrike" dirty="0">
                <a:solidFill>
                  <a:srgbClr val="000000"/>
                </a:solidFill>
                <a:effectLst/>
                <a:latin typeface="Comic Sans MS" panose="030F0702030302020204" pitchFamily="66" charset="0"/>
              </a:rPr>
              <a:t>What are the preferred working conditions?</a:t>
            </a:r>
          </a:p>
          <a:p>
            <a:pPr marL="342900" indent="-342900" rtl="0">
              <a:spcBef>
                <a:spcPts val="0"/>
              </a:spcBef>
              <a:spcAft>
                <a:spcPts val="0"/>
              </a:spcAft>
              <a:buFont typeface="Wingdings" panose="05000000000000000000" pitchFamily="2" charset="2"/>
              <a:buChar char="§"/>
            </a:pPr>
            <a:r>
              <a:rPr lang="en-US" sz="2300" b="0" i="0" u="none" strike="noStrike" dirty="0">
                <a:solidFill>
                  <a:srgbClr val="000000"/>
                </a:solidFill>
                <a:effectLst/>
                <a:latin typeface="Comic Sans MS" panose="030F0702030302020204" pitchFamily="66" charset="0"/>
              </a:rPr>
              <a:t>How do salary expectations vary over time?</a:t>
            </a:r>
          </a:p>
          <a:p>
            <a:pPr marL="342900" indent="-342900" rtl="0">
              <a:spcBef>
                <a:spcPts val="0"/>
              </a:spcBef>
              <a:spcAft>
                <a:spcPts val="0"/>
              </a:spcAft>
              <a:buFont typeface="Wingdings" panose="05000000000000000000" pitchFamily="2" charset="2"/>
              <a:buChar char="§"/>
            </a:pPr>
            <a:r>
              <a:rPr lang="en-US" sz="2300" b="0" i="0" u="none" strike="noStrike" dirty="0">
                <a:solidFill>
                  <a:srgbClr val="000000"/>
                </a:solidFill>
                <a:effectLst/>
                <a:latin typeface="Comic Sans MS" panose="030F0702030302020204" pitchFamily="66" charset="0"/>
              </a:rPr>
              <a:t>Who plans to pursue higher education?</a:t>
            </a:r>
            <a:endParaRPr lang="en-IN" sz="2300" dirty="0">
              <a:latin typeface="Comic Sans MS" panose="030F0702030302020204" pitchFamily="66" charset="0"/>
            </a:endParaRPr>
          </a:p>
        </p:txBody>
      </p:sp>
      <p:pic>
        <p:nvPicPr>
          <p:cNvPr id="13" name="Picture 12">
            <a:hlinkClick r:id="rId8"/>
            <a:extLst>
              <a:ext uri="{FF2B5EF4-FFF2-40B4-BE49-F238E27FC236}">
                <a16:creationId xmlns:a16="http://schemas.microsoft.com/office/drawing/2014/main" id="{EE2954CA-9907-1912-C3F4-A0DF660CB620}"/>
              </a:ext>
            </a:extLst>
          </p:cNvPr>
          <p:cNvPicPr>
            <a:picLocks noChangeAspect="1"/>
          </p:cNvPicPr>
          <p:nvPr/>
        </p:nvPicPr>
        <p:blipFill>
          <a:blip r:embed="rId9"/>
          <a:stretch>
            <a:fillRect/>
          </a:stretch>
        </p:blipFill>
        <p:spPr>
          <a:xfrm rot="21219992">
            <a:off x="13759655" y="1896660"/>
            <a:ext cx="3463211" cy="2113333"/>
          </a:xfrm>
          <a:prstGeom prst="rect">
            <a:avLst/>
          </a:prstGeom>
        </p:spPr>
      </p:pic>
    </p:spTree>
    <p:extLst>
      <p:ext uri="{BB962C8B-B14F-4D97-AF65-F5344CB8AC3E}">
        <p14:creationId xmlns:p14="http://schemas.microsoft.com/office/powerpoint/2010/main" val="110141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sp>
        <p:nvSpPr>
          <p:cNvPr id="134" name="Google Shape;134;p15"/>
          <p:cNvSpPr/>
          <p:nvPr/>
        </p:nvSpPr>
        <p:spPr>
          <a:xfrm rot="6575669">
            <a:off x="310209" y="272259"/>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15255775" y="7130500"/>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5" name="TextBox 4">
            <a:extLst>
              <a:ext uri="{FF2B5EF4-FFF2-40B4-BE49-F238E27FC236}">
                <a16:creationId xmlns:a16="http://schemas.microsoft.com/office/drawing/2014/main" id="{6442F72C-BFAD-C697-B8BF-7551A7013837}"/>
              </a:ext>
            </a:extLst>
          </p:cNvPr>
          <p:cNvSpPr txBox="1"/>
          <p:nvPr/>
        </p:nvSpPr>
        <p:spPr>
          <a:xfrm>
            <a:off x="6649447" y="914399"/>
            <a:ext cx="3739243" cy="646331"/>
          </a:xfrm>
          <a:prstGeom prst="rect">
            <a:avLst/>
          </a:prstGeom>
          <a:noFill/>
        </p:spPr>
        <p:txBody>
          <a:bodyPr wrap="square" rtlCol="0">
            <a:spAutoFit/>
          </a:bodyPr>
          <a:lstStyle/>
          <a:p>
            <a:pPr algn="ctr"/>
            <a:r>
              <a:rPr lang="en-IN" sz="3600" dirty="0">
                <a:latin typeface="Comic Sans MS" panose="030F0702030302020204" pitchFamily="66" charset="0"/>
              </a:rPr>
              <a:t>My Work</a:t>
            </a:r>
          </a:p>
        </p:txBody>
      </p:sp>
      <p:pic>
        <p:nvPicPr>
          <p:cNvPr id="7" name="Picture 6" descr="A black arrow pointing up&#10;&#10;AI-generated content may be incorrect.">
            <a:extLst>
              <a:ext uri="{FF2B5EF4-FFF2-40B4-BE49-F238E27FC236}">
                <a16:creationId xmlns:a16="http://schemas.microsoft.com/office/drawing/2014/main" id="{8486B4FC-7FB6-6EFD-0A65-1695F14A3EE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21054686">
            <a:off x="11990299" y="4909975"/>
            <a:ext cx="5605838" cy="2270420"/>
          </a:xfrm>
          <a:prstGeom prst="rect">
            <a:avLst/>
          </a:prstGeom>
        </p:spPr>
      </p:pic>
      <p:sp>
        <p:nvSpPr>
          <p:cNvPr id="3" name="TextBox 2">
            <a:extLst>
              <a:ext uri="{FF2B5EF4-FFF2-40B4-BE49-F238E27FC236}">
                <a16:creationId xmlns:a16="http://schemas.microsoft.com/office/drawing/2014/main" id="{F1107EB3-7E92-8BC0-1AE2-596290443F7C}"/>
              </a:ext>
            </a:extLst>
          </p:cNvPr>
          <p:cNvSpPr txBox="1"/>
          <p:nvPr/>
        </p:nvSpPr>
        <p:spPr>
          <a:xfrm>
            <a:off x="2220686" y="1872940"/>
            <a:ext cx="6923314" cy="523220"/>
          </a:xfrm>
          <a:prstGeom prst="rect">
            <a:avLst/>
          </a:prstGeom>
          <a:noFill/>
        </p:spPr>
        <p:txBody>
          <a:bodyPr wrap="square" rtlCol="0">
            <a:spAutoFit/>
          </a:bodyPr>
          <a:lstStyle/>
          <a:p>
            <a:r>
              <a:rPr lang="en-IN" sz="2800" b="1" dirty="0">
                <a:latin typeface="Comic Sans MS" panose="030F0702030302020204" pitchFamily="66" charset="0"/>
              </a:rPr>
              <a:t>Dashboarding Process:</a:t>
            </a:r>
          </a:p>
        </p:txBody>
      </p:sp>
      <p:sp>
        <p:nvSpPr>
          <p:cNvPr id="6" name="TextBox 5">
            <a:extLst>
              <a:ext uri="{FF2B5EF4-FFF2-40B4-BE49-F238E27FC236}">
                <a16:creationId xmlns:a16="http://schemas.microsoft.com/office/drawing/2014/main" id="{310A181B-35A8-A288-FB73-2CA3D69EAC4F}"/>
              </a:ext>
            </a:extLst>
          </p:cNvPr>
          <p:cNvSpPr txBox="1"/>
          <p:nvPr/>
        </p:nvSpPr>
        <p:spPr>
          <a:xfrm>
            <a:off x="1685561" y="2550308"/>
            <a:ext cx="13667014" cy="6109365"/>
          </a:xfrm>
          <a:prstGeom prst="rect">
            <a:avLst/>
          </a:prstGeom>
          <a:noFill/>
        </p:spPr>
        <p:txBody>
          <a:bodyPr wrap="square" rtlCol="0">
            <a:spAutoFit/>
          </a:bodyPr>
          <a:lstStyle/>
          <a:p>
            <a:pPr rtl="0">
              <a:spcBef>
                <a:spcPts val="0"/>
              </a:spcBef>
              <a:spcAft>
                <a:spcPts val="0"/>
              </a:spcAft>
            </a:pPr>
            <a:r>
              <a:rPr lang="en-US" sz="2300" b="1" i="0" u="none" strike="noStrike" dirty="0">
                <a:solidFill>
                  <a:srgbClr val="000000"/>
                </a:solidFill>
                <a:effectLst/>
                <a:latin typeface="Comic Sans MS" panose="030F0702030302020204" pitchFamily="66" charset="0"/>
              </a:rPr>
              <a:t>4. Creating Pivot Tables</a:t>
            </a:r>
            <a:br>
              <a:rPr lang="en-US" sz="2300" b="0" dirty="0">
                <a:effectLst/>
                <a:latin typeface="Comic Sans MS" panose="030F0702030302020204" pitchFamily="66" charset="0"/>
              </a:rPr>
            </a:br>
            <a:r>
              <a:rPr lang="en-US" sz="2300" b="0" i="0" u="none" strike="noStrike" dirty="0">
                <a:solidFill>
                  <a:srgbClr val="000000"/>
                </a:solidFill>
                <a:effectLst/>
                <a:latin typeface="Comic Sans MS" panose="030F0702030302020204" pitchFamily="66" charset="0"/>
              </a:rPr>
              <a:t>Built pivot tables to summarize:</a:t>
            </a:r>
            <a:endParaRPr lang="en-US" sz="2300" b="0" dirty="0">
              <a:effectLst/>
              <a:latin typeface="Comic Sans MS" panose="030F0702030302020204" pitchFamily="66" charset="0"/>
            </a:endParaRPr>
          </a:p>
          <a:p>
            <a:pPr marL="457200" indent="-457200" rtl="0">
              <a:spcBef>
                <a:spcPts val="0"/>
              </a:spcBef>
              <a:spcAft>
                <a:spcPts val="0"/>
              </a:spcAft>
              <a:buFont typeface="Arial" panose="020B0604020202020204" pitchFamily="34" charset="0"/>
              <a:buChar char="•"/>
            </a:pPr>
            <a:r>
              <a:rPr lang="en-US" sz="2300" b="0" i="0" u="none" strike="noStrike" dirty="0">
                <a:solidFill>
                  <a:srgbClr val="000000"/>
                </a:solidFill>
                <a:effectLst/>
                <a:latin typeface="Comic Sans MS" panose="030F0702030302020204" pitchFamily="66" charset="0"/>
              </a:rPr>
              <a:t>Gender distribution</a:t>
            </a:r>
            <a:endParaRPr lang="en-US" sz="2300" b="0" dirty="0">
              <a:effectLst/>
              <a:latin typeface="Comic Sans MS" panose="030F0702030302020204" pitchFamily="66" charset="0"/>
            </a:endParaRPr>
          </a:p>
          <a:p>
            <a:pPr marL="457200" indent="-457200" rtl="0">
              <a:spcBef>
                <a:spcPts val="0"/>
              </a:spcBef>
              <a:spcAft>
                <a:spcPts val="0"/>
              </a:spcAft>
              <a:buFont typeface="Arial" panose="020B0604020202020204" pitchFamily="34" charset="0"/>
              <a:buChar char="•"/>
            </a:pPr>
            <a:r>
              <a:rPr lang="en-US" sz="2300" b="0" i="0" u="none" strike="noStrike" dirty="0">
                <a:solidFill>
                  <a:srgbClr val="000000"/>
                </a:solidFill>
                <a:effectLst/>
                <a:latin typeface="Comic Sans MS" panose="030F0702030302020204" pitchFamily="66" charset="0"/>
              </a:rPr>
              <a:t>Work mode preferences by gender</a:t>
            </a:r>
          </a:p>
          <a:p>
            <a:pPr marL="457200" indent="-457200" rtl="0">
              <a:spcBef>
                <a:spcPts val="0"/>
              </a:spcBef>
              <a:spcAft>
                <a:spcPts val="0"/>
              </a:spcAft>
              <a:buFont typeface="Arial" panose="020B0604020202020204" pitchFamily="34" charset="0"/>
              <a:buChar char="•"/>
            </a:pPr>
            <a:r>
              <a:rPr lang="en-US" sz="2300" b="0" i="0" u="none" strike="noStrike" dirty="0">
                <a:solidFill>
                  <a:srgbClr val="000000"/>
                </a:solidFill>
                <a:effectLst/>
                <a:latin typeface="Comic Sans MS" panose="030F0702030302020204" pitchFamily="66" charset="0"/>
              </a:rPr>
              <a:t>Salary expectations over 3 and 5 years</a:t>
            </a:r>
          </a:p>
          <a:p>
            <a:pPr marL="457200" indent="-457200" rtl="0">
              <a:spcBef>
                <a:spcPts val="0"/>
              </a:spcBef>
              <a:spcAft>
                <a:spcPts val="0"/>
              </a:spcAft>
              <a:buFont typeface="Arial" panose="020B0604020202020204" pitchFamily="34" charset="0"/>
              <a:buChar char="•"/>
            </a:pPr>
            <a:r>
              <a:rPr lang="en-US" sz="2300" b="0" i="0" u="none" strike="noStrike" dirty="0">
                <a:solidFill>
                  <a:srgbClr val="000000"/>
                </a:solidFill>
                <a:effectLst/>
                <a:latin typeface="Comic Sans MS" panose="030F0702030302020204" pitchFamily="66" charset="0"/>
              </a:rPr>
              <a:t>Career influencers and education plans</a:t>
            </a:r>
            <a:endParaRPr lang="en-US" sz="2300" b="0" dirty="0">
              <a:effectLst/>
              <a:latin typeface="Comic Sans MS" panose="030F0702030302020204" pitchFamily="66" charset="0"/>
            </a:endParaRPr>
          </a:p>
          <a:p>
            <a:pPr rtl="0">
              <a:spcBef>
                <a:spcPts val="0"/>
              </a:spcBef>
              <a:spcAft>
                <a:spcPts val="0"/>
              </a:spcAft>
            </a:pPr>
            <a:br>
              <a:rPr lang="en-US" sz="2300" b="0" dirty="0">
                <a:effectLst/>
                <a:latin typeface="Comic Sans MS" panose="030F0702030302020204" pitchFamily="66" charset="0"/>
              </a:rPr>
            </a:br>
            <a:r>
              <a:rPr lang="en-US" sz="2300" b="1" i="0" u="none" strike="noStrike" dirty="0">
                <a:solidFill>
                  <a:srgbClr val="000000"/>
                </a:solidFill>
                <a:effectLst/>
                <a:latin typeface="Comic Sans MS" panose="030F0702030302020204" pitchFamily="66" charset="0"/>
              </a:rPr>
              <a:t>5. Designing the Dashboard</a:t>
            </a:r>
            <a:endParaRPr lang="en-US" sz="2300" b="1" dirty="0">
              <a:effectLst/>
              <a:latin typeface="Comic Sans MS" panose="030F0702030302020204" pitchFamily="66" charset="0"/>
            </a:endParaRPr>
          </a:p>
          <a:p>
            <a:pPr marL="457200" indent="-457200" rtl="0">
              <a:spcBef>
                <a:spcPts val="0"/>
              </a:spcBef>
              <a:spcAft>
                <a:spcPts val="0"/>
              </a:spcAft>
              <a:buFont typeface="Arial" panose="020B0604020202020204" pitchFamily="34" charset="0"/>
              <a:buChar char="•"/>
            </a:pPr>
            <a:r>
              <a:rPr lang="en-US" sz="2300" b="0" i="0" u="none" strike="noStrike" dirty="0">
                <a:solidFill>
                  <a:srgbClr val="000000"/>
                </a:solidFill>
                <a:effectLst/>
                <a:latin typeface="Comic Sans MS" panose="030F0702030302020204" pitchFamily="66" charset="0"/>
              </a:rPr>
              <a:t>Created charts and visuals (bar charts, pie charts, etc.) </a:t>
            </a:r>
          </a:p>
          <a:p>
            <a:pPr rtl="0">
              <a:spcBef>
                <a:spcPts val="0"/>
              </a:spcBef>
              <a:spcAft>
                <a:spcPts val="0"/>
              </a:spcAft>
            </a:pPr>
            <a:r>
              <a:rPr lang="en-US" sz="2300" b="0" i="0" u="none" strike="noStrike" dirty="0">
                <a:solidFill>
                  <a:srgbClr val="000000"/>
                </a:solidFill>
                <a:effectLst/>
                <a:latin typeface="Comic Sans MS" panose="030F0702030302020204" pitchFamily="66" charset="0"/>
              </a:rPr>
              <a:t>using the pivot data.</a:t>
            </a:r>
            <a:endParaRPr lang="en-US" sz="2300" b="0" dirty="0">
              <a:effectLst/>
              <a:latin typeface="Comic Sans MS" panose="030F0702030302020204" pitchFamily="66" charset="0"/>
            </a:endParaRPr>
          </a:p>
          <a:p>
            <a:pPr marL="457200" indent="-457200" rtl="0">
              <a:spcBef>
                <a:spcPts val="0"/>
              </a:spcBef>
              <a:spcAft>
                <a:spcPts val="0"/>
              </a:spcAft>
              <a:buFont typeface="Arial" panose="020B0604020202020204" pitchFamily="34" charset="0"/>
              <a:buChar char="•"/>
            </a:pPr>
            <a:r>
              <a:rPr lang="en-US" sz="2300" b="0" i="0" u="none" strike="noStrike" dirty="0">
                <a:solidFill>
                  <a:srgbClr val="000000"/>
                </a:solidFill>
                <a:effectLst/>
                <a:latin typeface="Comic Sans MS" panose="030F0702030302020204" pitchFamily="66" charset="0"/>
              </a:rPr>
              <a:t>Used Excel’s formatting tools and slicers for interactivity</a:t>
            </a:r>
          </a:p>
          <a:p>
            <a:pPr rtl="0">
              <a:spcBef>
                <a:spcPts val="0"/>
              </a:spcBef>
              <a:spcAft>
                <a:spcPts val="0"/>
              </a:spcAft>
            </a:pPr>
            <a:r>
              <a:rPr lang="en-US" sz="2300" b="0" i="0" u="none" strike="noStrike" dirty="0">
                <a:solidFill>
                  <a:srgbClr val="000000"/>
                </a:solidFill>
                <a:effectLst/>
                <a:latin typeface="Comic Sans MS" panose="030F0702030302020204" pitchFamily="66" charset="0"/>
              </a:rPr>
              <a:t> and better user experience.</a:t>
            </a:r>
            <a:endParaRPr lang="en-US" sz="2300" i="0" u="none" strike="noStrike" dirty="0">
              <a:solidFill>
                <a:srgbClr val="000000"/>
              </a:solidFill>
              <a:latin typeface="Comic Sans MS" panose="030F0702030302020204" pitchFamily="66" charset="0"/>
            </a:endParaRPr>
          </a:p>
          <a:p>
            <a:pPr rtl="0">
              <a:spcBef>
                <a:spcPts val="0"/>
              </a:spcBef>
              <a:spcAft>
                <a:spcPts val="0"/>
              </a:spcAft>
            </a:pPr>
            <a:endParaRPr lang="en-US" sz="2300" b="0" dirty="0">
              <a:effectLst/>
              <a:latin typeface="Comic Sans MS" panose="030F0702030302020204" pitchFamily="66" charset="0"/>
            </a:endParaRPr>
          </a:p>
          <a:p>
            <a:pPr rtl="0">
              <a:spcBef>
                <a:spcPts val="0"/>
              </a:spcBef>
              <a:spcAft>
                <a:spcPts val="0"/>
              </a:spcAft>
            </a:pPr>
            <a:r>
              <a:rPr lang="en-US" sz="2300" b="1" i="0" u="none" strike="noStrike" dirty="0">
                <a:solidFill>
                  <a:srgbClr val="000000"/>
                </a:solidFill>
                <a:effectLst/>
                <a:latin typeface="Comic Sans MS" panose="030F0702030302020204" pitchFamily="66" charset="0"/>
              </a:rPr>
              <a:t>6. Final Touches</a:t>
            </a:r>
          </a:p>
          <a:p>
            <a:pPr marL="457200" indent="-457200" rtl="0">
              <a:spcBef>
                <a:spcPts val="0"/>
              </a:spcBef>
              <a:spcAft>
                <a:spcPts val="0"/>
              </a:spcAft>
              <a:buFont typeface="Arial" panose="020B0604020202020204" pitchFamily="34" charset="0"/>
              <a:buChar char="•"/>
            </a:pPr>
            <a:r>
              <a:rPr lang="en-US" sz="2300" b="0" i="0" u="none" strike="noStrike" dirty="0">
                <a:solidFill>
                  <a:srgbClr val="000000"/>
                </a:solidFill>
                <a:effectLst/>
                <a:latin typeface="Comic Sans MS" panose="030F0702030302020204" pitchFamily="66" charset="0"/>
              </a:rPr>
              <a:t>Organized visuals for clear storytelling.</a:t>
            </a:r>
          </a:p>
          <a:p>
            <a:pPr marL="457200" indent="-457200" rtl="0">
              <a:spcBef>
                <a:spcPts val="0"/>
              </a:spcBef>
              <a:spcAft>
                <a:spcPts val="0"/>
              </a:spcAft>
              <a:buFont typeface="Arial" panose="020B0604020202020204" pitchFamily="34" charset="0"/>
              <a:buChar char="•"/>
            </a:pPr>
            <a:r>
              <a:rPr lang="en-US" sz="2300" b="0" i="0" u="none" strike="noStrike" dirty="0">
                <a:solidFill>
                  <a:srgbClr val="000000"/>
                </a:solidFill>
                <a:effectLst/>
                <a:latin typeface="Comic Sans MS" panose="030F0702030302020204" pitchFamily="66" charset="0"/>
              </a:rPr>
              <a:t>Highlighted key stats and trends in a visually appealing layout.</a:t>
            </a:r>
            <a:br>
              <a:rPr lang="en-US" sz="2300" dirty="0">
                <a:latin typeface="Comic Sans MS" panose="030F0702030302020204" pitchFamily="66" charset="0"/>
              </a:rPr>
            </a:br>
            <a:endParaRPr lang="en-IN" sz="2300" dirty="0">
              <a:latin typeface="Comic Sans MS" panose="030F0702030302020204" pitchFamily="66" charset="0"/>
            </a:endParaRPr>
          </a:p>
        </p:txBody>
      </p:sp>
      <p:pic>
        <p:nvPicPr>
          <p:cNvPr id="2" name="Picture 1">
            <a:hlinkClick r:id="rId8"/>
            <a:extLst>
              <a:ext uri="{FF2B5EF4-FFF2-40B4-BE49-F238E27FC236}">
                <a16:creationId xmlns:a16="http://schemas.microsoft.com/office/drawing/2014/main" id="{02B31D91-E061-BAFF-A571-1F6F7C3F8FA9}"/>
              </a:ext>
            </a:extLst>
          </p:cNvPr>
          <p:cNvPicPr>
            <a:picLocks noChangeAspect="1"/>
          </p:cNvPicPr>
          <p:nvPr/>
        </p:nvPicPr>
        <p:blipFill>
          <a:blip r:embed="rId9"/>
          <a:stretch>
            <a:fillRect/>
          </a:stretch>
        </p:blipFill>
        <p:spPr>
          <a:xfrm rot="740752">
            <a:off x="13565186" y="1759748"/>
            <a:ext cx="3852149" cy="2568099"/>
          </a:xfrm>
          <a:prstGeom prst="rect">
            <a:avLst/>
          </a:prstGeom>
        </p:spPr>
      </p:pic>
    </p:spTree>
    <p:extLst>
      <p:ext uri="{BB962C8B-B14F-4D97-AF65-F5344CB8AC3E}">
        <p14:creationId xmlns:p14="http://schemas.microsoft.com/office/powerpoint/2010/main" val="3447726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sp>
        <p:nvSpPr>
          <p:cNvPr id="134" name="Google Shape;134;p15"/>
          <p:cNvSpPr/>
          <p:nvPr/>
        </p:nvSpPr>
        <p:spPr>
          <a:xfrm rot="6575669">
            <a:off x="310209" y="272259"/>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pic>
        <p:nvPicPr>
          <p:cNvPr id="12" name="Picture 11">
            <a:extLst>
              <a:ext uri="{FF2B5EF4-FFF2-40B4-BE49-F238E27FC236}">
                <a16:creationId xmlns:a16="http://schemas.microsoft.com/office/drawing/2014/main" id="{FB311BE8-7BBD-2C37-A174-F78FE4CC5FC8}"/>
              </a:ext>
            </a:extLst>
          </p:cNvPr>
          <p:cNvPicPr>
            <a:picLocks noChangeAspect="1"/>
          </p:cNvPicPr>
          <p:nvPr/>
        </p:nvPicPr>
        <p:blipFill>
          <a:blip r:embed="rId5"/>
          <a:stretch>
            <a:fillRect/>
          </a:stretch>
        </p:blipFill>
        <p:spPr>
          <a:xfrm>
            <a:off x="1038878" y="2071920"/>
            <a:ext cx="16442872" cy="6605920"/>
          </a:xfrm>
          <a:prstGeom prst="rect">
            <a:avLst/>
          </a:prstGeom>
        </p:spPr>
      </p:pic>
      <p:sp>
        <p:nvSpPr>
          <p:cNvPr id="135" name="Google Shape;135;p15"/>
          <p:cNvSpPr/>
          <p:nvPr/>
        </p:nvSpPr>
        <p:spPr>
          <a:xfrm rot="-1793921">
            <a:off x="16541831" y="8174379"/>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6">
              <a:alphaModFix/>
            </a:blip>
            <a:stretch>
              <a:fillRect/>
            </a:stretch>
          </a:blipFill>
          <a:ln>
            <a:noFill/>
          </a:ln>
        </p:spPr>
      </p:sp>
      <p:sp>
        <p:nvSpPr>
          <p:cNvPr id="5" name="TextBox 4">
            <a:extLst>
              <a:ext uri="{FF2B5EF4-FFF2-40B4-BE49-F238E27FC236}">
                <a16:creationId xmlns:a16="http://schemas.microsoft.com/office/drawing/2014/main" id="{6442F72C-BFAD-C697-B8BF-7551A7013837}"/>
              </a:ext>
            </a:extLst>
          </p:cNvPr>
          <p:cNvSpPr txBox="1"/>
          <p:nvPr/>
        </p:nvSpPr>
        <p:spPr>
          <a:xfrm>
            <a:off x="6014908" y="851769"/>
            <a:ext cx="6495053" cy="646331"/>
          </a:xfrm>
          <a:prstGeom prst="rect">
            <a:avLst/>
          </a:prstGeom>
          <a:noFill/>
        </p:spPr>
        <p:txBody>
          <a:bodyPr wrap="square" rtlCol="0">
            <a:spAutoFit/>
          </a:bodyPr>
          <a:lstStyle/>
          <a:p>
            <a:pPr algn="ctr"/>
            <a:r>
              <a:rPr lang="en-IN" sz="3600" b="1" dirty="0">
                <a:latin typeface="Comic Sans MS" panose="030F0702030302020204" pitchFamily="66" charset="0"/>
              </a:rPr>
              <a:t>My Dashboarding Work</a:t>
            </a:r>
          </a:p>
        </p:txBody>
      </p:sp>
      <p:sp>
        <p:nvSpPr>
          <p:cNvPr id="13" name="Rectangle 12">
            <a:extLst>
              <a:ext uri="{FF2B5EF4-FFF2-40B4-BE49-F238E27FC236}">
                <a16:creationId xmlns:a16="http://schemas.microsoft.com/office/drawing/2014/main" id="{E7D89BF2-370D-6FC4-A1BF-F71CEC6802A9}"/>
              </a:ext>
            </a:extLst>
          </p:cNvPr>
          <p:cNvSpPr/>
          <p:nvPr/>
        </p:nvSpPr>
        <p:spPr>
          <a:xfrm>
            <a:off x="1038878" y="2071920"/>
            <a:ext cx="16495886" cy="6605920"/>
          </a:xfrm>
          <a:prstGeom prst="rect">
            <a:avLst/>
          </a:prstGeom>
          <a:no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5239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grpSp>
        <p:nvGrpSpPr>
          <p:cNvPr id="128" name="Google Shape;128;p15"/>
          <p:cNvGrpSpPr/>
          <p:nvPr/>
        </p:nvGrpSpPr>
        <p:grpSpPr>
          <a:xfrm>
            <a:off x="862682" y="1197108"/>
            <a:ext cx="1751261" cy="1751261"/>
            <a:chOff x="0" y="0"/>
            <a:chExt cx="812800" cy="812800"/>
          </a:xfrm>
        </p:grpSpPr>
        <p:sp>
          <p:nvSpPr>
            <p:cNvPr id="129" name="Google Shape;12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A535"/>
            </a:solidFill>
            <a:ln w="10477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1" name="Google Shape;131;p15"/>
          <p:cNvSpPr txBox="1"/>
          <p:nvPr/>
        </p:nvSpPr>
        <p:spPr>
          <a:xfrm>
            <a:off x="2587351" y="1694613"/>
            <a:ext cx="10375972" cy="756233"/>
          </a:xfrm>
          <a:prstGeom prst="rect">
            <a:avLst/>
          </a:prstGeom>
          <a:noFill/>
          <a:ln>
            <a:noFill/>
          </a:ln>
        </p:spPr>
        <p:txBody>
          <a:bodyPr spcFirstLastPara="1" wrap="square" lIns="0" tIns="0" rIns="0" bIns="0" anchor="t" anchorCtr="0">
            <a:spAutoFit/>
          </a:bodyPr>
          <a:lstStyle/>
          <a:p>
            <a:pPr algn="ctr">
              <a:lnSpc>
                <a:spcPct val="90984"/>
              </a:lnSpc>
            </a:pPr>
            <a:r>
              <a:rPr lang="en-IN" sz="5400" b="1" dirty="0">
                <a:latin typeface="Comic Sans MS" panose="030F0702030302020204" pitchFamily="66" charset="0"/>
                <a:ea typeface="Comic Sans MS"/>
                <a:cs typeface="Comic Sans MS"/>
                <a:sym typeface="Comic Sans MS"/>
              </a:rPr>
              <a:t>Dashboarding Using Power-BI</a:t>
            </a:r>
          </a:p>
        </p:txBody>
      </p:sp>
      <p:sp>
        <p:nvSpPr>
          <p:cNvPr id="132" name="Google Shape;132;p15"/>
          <p:cNvSpPr txBox="1"/>
          <p:nvPr/>
        </p:nvSpPr>
        <p:spPr>
          <a:xfrm>
            <a:off x="1060248" y="1518780"/>
            <a:ext cx="1553700" cy="1107900"/>
          </a:xfrm>
          <a:prstGeom prst="rect">
            <a:avLst/>
          </a:prstGeom>
          <a:noFill/>
          <a:ln>
            <a:noFill/>
          </a:ln>
        </p:spPr>
        <p:txBody>
          <a:bodyPr spcFirstLastPara="1" wrap="square" lIns="0" tIns="0" rIns="0" bIns="0" anchor="t" anchorCtr="0">
            <a:spAutoFit/>
          </a:bodyPr>
          <a:lstStyle/>
          <a:p>
            <a:pPr marL="0" marR="0" lvl="0" indent="0" algn="l" rtl="0">
              <a:lnSpc>
                <a:spcPct val="90998"/>
              </a:lnSpc>
              <a:spcBef>
                <a:spcPts val="0"/>
              </a:spcBef>
              <a:spcAft>
                <a:spcPts val="0"/>
              </a:spcAft>
              <a:buNone/>
            </a:pPr>
            <a:r>
              <a:rPr lang="en-US" sz="7910" b="1" i="0" u="none" strike="noStrike" cap="none" dirty="0">
                <a:solidFill>
                  <a:srgbClr val="000000"/>
                </a:solidFill>
                <a:latin typeface="Comic Sans MS"/>
                <a:ea typeface="Comic Sans MS"/>
                <a:cs typeface="Comic Sans MS"/>
                <a:sym typeface="Comic Sans MS"/>
              </a:rPr>
              <a:t>07</a:t>
            </a:r>
            <a:endParaRPr b="1" dirty="0">
              <a:latin typeface="Comic Sans MS"/>
              <a:ea typeface="Comic Sans MS"/>
              <a:cs typeface="Comic Sans MS"/>
              <a:sym typeface="Comic Sans MS"/>
            </a:endParaRPr>
          </a:p>
        </p:txBody>
      </p:sp>
      <p:sp>
        <p:nvSpPr>
          <p:cNvPr id="134" name="Google Shape;134;p15"/>
          <p:cNvSpPr/>
          <p:nvPr/>
        </p:nvSpPr>
        <p:spPr>
          <a:xfrm rot="6575669">
            <a:off x="502333" y="3326855"/>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592718" y="6820926"/>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2" name="TextBox 1">
            <a:extLst>
              <a:ext uri="{FF2B5EF4-FFF2-40B4-BE49-F238E27FC236}">
                <a16:creationId xmlns:a16="http://schemas.microsoft.com/office/drawing/2014/main" id="{3DCDE793-7322-E1BF-9301-6234D4239B5A}"/>
              </a:ext>
            </a:extLst>
          </p:cNvPr>
          <p:cNvSpPr txBox="1"/>
          <p:nvPr/>
        </p:nvSpPr>
        <p:spPr>
          <a:xfrm>
            <a:off x="2873149" y="2801200"/>
            <a:ext cx="5029200" cy="646331"/>
          </a:xfrm>
          <a:prstGeom prst="rect">
            <a:avLst/>
          </a:prstGeom>
          <a:noFill/>
        </p:spPr>
        <p:txBody>
          <a:bodyPr wrap="square" rtlCol="0">
            <a:spAutoFit/>
          </a:bodyPr>
          <a:lstStyle/>
          <a:p>
            <a:r>
              <a:rPr lang="en-IN" sz="3600" dirty="0">
                <a:latin typeface="Comic Sans MS" panose="030F0702030302020204" pitchFamily="66" charset="0"/>
              </a:rPr>
              <a:t>My view</a:t>
            </a:r>
          </a:p>
        </p:txBody>
      </p:sp>
      <p:sp>
        <p:nvSpPr>
          <p:cNvPr id="5" name="TextBox 4">
            <a:extLst>
              <a:ext uri="{FF2B5EF4-FFF2-40B4-BE49-F238E27FC236}">
                <a16:creationId xmlns:a16="http://schemas.microsoft.com/office/drawing/2014/main" id="{326DD20F-A40E-2361-4885-0376F6C44B55}"/>
              </a:ext>
            </a:extLst>
          </p:cNvPr>
          <p:cNvSpPr txBox="1"/>
          <p:nvPr/>
        </p:nvSpPr>
        <p:spPr>
          <a:xfrm>
            <a:off x="10373968" y="8891324"/>
            <a:ext cx="7366298" cy="646331"/>
          </a:xfrm>
          <a:prstGeom prst="rect">
            <a:avLst/>
          </a:prstGeom>
          <a:noFill/>
        </p:spPr>
        <p:txBody>
          <a:bodyPr wrap="square" rtlCol="0">
            <a:spAutoFit/>
          </a:bodyPr>
          <a:lstStyle/>
          <a:p>
            <a:pPr algn="ctr"/>
            <a:r>
              <a:rPr lang="en-IN" sz="3600" b="1" dirty="0">
                <a:latin typeface="Comic Sans MS" panose="030F0702030302020204" pitchFamily="66" charset="0"/>
              </a:rPr>
              <a:t>Tools Used: </a:t>
            </a:r>
            <a:r>
              <a:rPr lang="en-IN" sz="3600" dirty="0">
                <a:latin typeface="Comic Sans MS" panose="030F0702030302020204" pitchFamily="66" charset="0"/>
              </a:rPr>
              <a:t>Microsoft Power-BI</a:t>
            </a:r>
          </a:p>
        </p:txBody>
      </p:sp>
      <p:sp>
        <p:nvSpPr>
          <p:cNvPr id="6" name="Rectangle: Rounded Corners 5">
            <a:extLst>
              <a:ext uri="{FF2B5EF4-FFF2-40B4-BE49-F238E27FC236}">
                <a16:creationId xmlns:a16="http://schemas.microsoft.com/office/drawing/2014/main" id="{D0D8CFA0-2A7A-FCC1-C6EF-92FDEA319A63}"/>
              </a:ext>
            </a:extLst>
          </p:cNvPr>
          <p:cNvSpPr/>
          <p:nvPr/>
        </p:nvSpPr>
        <p:spPr>
          <a:xfrm>
            <a:off x="14520833" y="6492766"/>
            <a:ext cx="2325415" cy="1834805"/>
          </a:xfrm>
          <a:prstGeom prst="roundRect">
            <a:avLst>
              <a:gd name="adj" fmla="val 6878"/>
            </a:avLst>
          </a:prstGeom>
          <a:no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a:hlinkClick r:id="rId6"/>
            <a:extLst>
              <a:ext uri="{FF2B5EF4-FFF2-40B4-BE49-F238E27FC236}">
                <a16:creationId xmlns:a16="http://schemas.microsoft.com/office/drawing/2014/main" id="{6074079F-CA2F-B056-429A-95A3FAA28F3F}"/>
              </a:ext>
            </a:extLst>
          </p:cNvPr>
          <p:cNvPicPr>
            <a:picLocks noChangeAspect="1"/>
          </p:cNvPicPr>
          <p:nvPr/>
        </p:nvPicPr>
        <p:blipFill>
          <a:blip r:embed="rId7"/>
          <a:stretch>
            <a:fillRect/>
          </a:stretch>
        </p:blipFill>
        <p:spPr>
          <a:xfrm>
            <a:off x="14178288" y="6552947"/>
            <a:ext cx="3010504" cy="1714441"/>
          </a:xfrm>
          <a:prstGeom prst="rect">
            <a:avLst/>
          </a:prstGeom>
        </p:spPr>
      </p:pic>
      <p:sp>
        <p:nvSpPr>
          <p:cNvPr id="8" name="TextBox 7">
            <a:extLst>
              <a:ext uri="{FF2B5EF4-FFF2-40B4-BE49-F238E27FC236}">
                <a16:creationId xmlns:a16="http://schemas.microsoft.com/office/drawing/2014/main" id="{89CE1422-5906-9526-53E7-072313DFB47E}"/>
              </a:ext>
            </a:extLst>
          </p:cNvPr>
          <p:cNvSpPr txBox="1"/>
          <p:nvPr/>
        </p:nvSpPr>
        <p:spPr>
          <a:xfrm>
            <a:off x="2714363" y="3568433"/>
            <a:ext cx="10375972" cy="6001643"/>
          </a:xfrm>
          <a:prstGeom prst="rect">
            <a:avLst/>
          </a:prstGeom>
          <a:noFill/>
        </p:spPr>
        <p:txBody>
          <a:bodyPr wrap="square" rtlCol="0">
            <a:spAutoFit/>
          </a:bodyPr>
          <a:lstStyle/>
          <a:p>
            <a:pPr rtl="0">
              <a:spcBef>
                <a:spcPts val="0"/>
              </a:spcBef>
              <a:spcAft>
                <a:spcPts val="0"/>
              </a:spcAft>
            </a:pPr>
            <a:r>
              <a:rPr lang="en-US" sz="2400" b="0" i="0" u="none" strike="noStrike" dirty="0">
                <a:solidFill>
                  <a:srgbClr val="000000"/>
                </a:solidFill>
                <a:effectLst/>
                <a:latin typeface="Comic Sans MS" panose="030F0702030302020204" pitchFamily="66" charset="0"/>
              </a:rPr>
              <a:t>This Power BI dashboard explores the thoughts and preferences of Gen Z when it comes to careers, managers, learning, and work life. It uses survey data to understand what Gen Z expects from their jobs and workplaces.</a:t>
            </a:r>
            <a:endParaRPr lang="en-US" sz="2400" b="0" dirty="0">
              <a:effectLst/>
              <a:latin typeface="Comic Sans MS" panose="030F0702030302020204" pitchFamily="66" charset="0"/>
            </a:endParaRPr>
          </a:p>
          <a:p>
            <a:pPr rtl="0">
              <a:spcBef>
                <a:spcPts val="0"/>
              </a:spcBef>
              <a:spcAft>
                <a:spcPts val="0"/>
              </a:spcAft>
            </a:pPr>
            <a:br>
              <a:rPr lang="en-US" sz="2400" b="0" dirty="0">
                <a:effectLst/>
                <a:latin typeface="Comic Sans MS" panose="030F0702030302020204" pitchFamily="66" charset="0"/>
              </a:rPr>
            </a:br>
            <a:r>
              <a:rPr lang="en-US" sz="2400" b="0" i="0" u="none" strike="noStrike" dirty="0">
                <a:solidFill>
                  <a:srgbClr val="000000"/>
                </a:solidFill>
                <a:effectLst/>
                <a:latin typeface="Comic Sans MS" panose="030F0702030302020204" pitchFamily="66" charset="0"/>
              </a:rPr>
              <a:t>The dashboard shows:</a:t>
            </a:r>
            <a:endParaRPr lang="en-US" sz="2400" b="0" dirty="0">
              <a:effectLst/>
              <a:latin typeface="Comic Sans MS" panose="030F0702030302020204" pitchFamily="66" charset="0"/>
            </a:endParaRPr>
          </a:p>
          <a:p>
            <a:pPr marL="285750" indent="-285750" rtl="0">
              <a:spcBef>
                <a:spcPts val="0"/>
              </a:spcBef>
              <a:spcAft>
                <a:spcPts val="0"/>
              </a:spcAft>
              <a:buFont typeface="Wingdings" panose="05000000000000000000" pitchFamily="2" charset="2"/>
              <a:buChar char="§"/>
            </a:pPr>
            <a:r>
              <a:rPr lang="en-US" sz="2400" b="0" i="0" u="none" strike="noStrike" dirty="0">
                <a:solidFill>
                  <a:srgbClr val="000000"/>
                </a:solidFill>
                <a:effectLst/>
                <a:latin typeface="Comic Sans MS" panose="030F0702030302020204" pitchFamily="66" charset="0"/>
              </a:rPr>
              <a:t>What motivates Gen Z in their careers</a:t>
            </a:r>
            <a:endParaRPr lang="en-US" sz="2400" b="0" dirty="0">
              <a:effectLst/>
              <a:latin typeface="Comic Sans MS" panose="030F0702030302020204" pitchFamily="66" charset="0"/>
            </a:endParaRPr>
          </a:p>
          <a:p>
            <a:pPr marL="285750" indent="-285750" rtl="0">
              <a:spcBef>
                <a:spcPts val="0"/>
              </a:spcBef>
              <a:spcAft>
                <a:spcPts val="0"/>
              </a:spcAft>
              <a:buFont typeface="Wingdings" panose="05000000000000000000" pitchFamily="2" charset="2"/>
              <a:buChar char="§"/>
            </a:pPr>
            <a:r>
              <a:rPr lang="en-US" sz="2400" b="0" i="0" u="none" strike="noStrike" dirty="0">
                <a:solidFill>
                  <a:srgbClr val="000000"/>
                </a:solidFill>
                <a:effectLst/>
                <a:latin typeface="Comic Sans MS" panose="030F0702030302020204" pitchFamily="66" charset="0"/>
              </a:rPr>
              <a:t>What kind of managers and teams they prefer</a:t>
            </a:r>
            <a:endParaRPr lang="en-US" sz="2400" b="0" dirty="0">
              <a:effectLst/>
              <a:latin typeface="Comic Sans MS" panose="030F0702030302020204" pitchFamily="66" charset="0"/>
            </a:endParaRPr>
          </a:p>
          <a:p>
            <a:pPr marL="285750" indent="-285750" rtl="0">
              <a:spcBef>
                <a:spcPts val="0"/>
              </a:spcBef>
              <a:spcAft>
                <a:spcPts val="0"/>
              </a:spcAft>
              <a:buFont typeface="Wingdings" panose="05000000000000000000" pitchFamily="2" charset="2"/>
              <a:buChar char="§"/>
            </a:pPr>
            <a:r>
              <a:rPr lang="en-US" sz="2400" b="0" i="0" u="none" strike="noStrike" dirty="0">
                <a:solidFill>
                  <a:srgbClr val="000000"/>
                </a:solidFill>
                <a:effectLst/>
                <a:latin typeface="Comic Sans MS" panose="030F0702030302020204" pitchFamily="66" charset="0"/>
              </a:rPr>
              <a:t>Their learning styles and work setup choices</a:t>
            </a:r>
            <a:endParaRPr lang="en-US" sz="2400" b="0" dirty="0">
              <a:effectLst/>
              <a:latin typeface="Comic Sans MS" panose="030F0702030302020204" pitchFamily="66" charset="0"/>
            </a:endParaRPr>
          </a:p>
          <a:p>
            <a:pPr marL="285750" indent="-285750" rtl="0">
              <a:spcBef>
                <a:spcPts val="0"/>
              </a:spcBef>
              <a:spcAft>
                <a:spcPts val="0"/>
              </a:spcAft>
              <a:buFont typeface="Wingdings" panose="05000000000000000000" pitchFamily="2" charset="2"/>
              <a:buChar char="§"/>
            </a:pPr>
            <a:r>
              <a:rPr lang="en-US" sz="2400" b="0" i="0" u="none" strike="noStrike" dirty="0">
                <a:solidFill>
                  <a:srgbClr val="000000"/>
                </a:solidFill>
                <a:effectLst/>
                <a:latin typeface="Comic Sans MS" panose="030F0702030302020204" pitchFamily="66" charset="0"/>
              </a:rPr>
              <a:t>Salary expectations over 3 and 5 years</a:t>
            </a:r>
            <a:endParaRPr lang="en-US" sz="2400" b="0" dirty="0">
              <a:effectLst/>
              <a:latin typeface="Comic Sans MS" panose="030F0702030302020204" pitchFamily="66" charset="0"/>
            </a:endParaRPr>
          </a:p>
          <a:p>
            <a:pPr marL="285750" indent="-285750" rtl="0">
              <a:spcBef>
                <a:spcPts val="0"/>
              </a:spcBef>
              <a:spcAft>
                <a:spcPts val="0"/>
              </a:spcAft>
              <a:buFont typeface="Wingdings" panose="05000000000000000000" pitchFamily="2" charset="2"/>
              <a:buChar char="§"/>
            </a:pPr>
            <a:r>
              <a:rPr lang="en-US" sz="2400" b="0" i="0" u="none" strike="noStrike" dirty="0">
                <a:solidFill>
                  <a:srgbClr val="000000"/>
                </a:solidFill>
                <a:effectLst/>
                <a:latin typeface="Comic Sans MS" panose="030F0702030302020204" pitchFamily="66" charset="0"/>
              </a:rPr>
              <a:t>Who and what influences their decisions</a:t>
            </a:r>
            <a:br>
              <a:rPr lang="en-US" sz="2400" b="0" dirty="0">
                <a:effectLst/>
                <a:latin typeface="Comic Sans MS" panose="030F0702030302020204" pitchFamily="66" charset="0"/>
              </a:rPr>
            </a:br>
            <a:br>
              <a:rPr lang="en-US" sz="2400" b="0" dirty="0">
                <a:effectLst/>
                <a:latin typeface="Comic Sans MS" panose="030F0702030302020204" pitchFamily="66" charset="0"/>
              </a:rPr>
            </a:br>
            <a:r>
              <a:rPr lang="en-US" sz="2400" b="0" i="0" u="none" strike="noStrike" dirty="0">
                <a:solidFill>
                  <a:srgbClr val="000000"/>
                </a:solidFill>
                <a:effectLst/>
                <a:latin typeface="Comic Sans MS" panose="030F0702030302020204" pitchFamily="66" charset="0"/>
              </a:rPr>
              <a:t>This analysis helps us understand how Gen Z wants to grow, work, and succeed in today’s world.</a:t>
            </a:r>
            <a:endParaRPr lang="en-US" sz="2400" b="0" dirty="0">
              <a:effectLst/>
              <a:latin typeface="Comic Sans MS" panose="030F0702030302020204" pitchFamily="66" charset="0"/>
            </a:endParaRPr>
          </a:p>
          <a:p>
            <a:br>
              <a:rPr lang="en-US" sz="2400" dirty="0">
                <a:latin typeface="Comic Sans MS" panose="030F0702030302020204" pitchFamily="66" charset="0"/>
              </a:rPr>
            </a:br>
            <a:endParaRPr lang="en-IN" sz="2400" dirty="0">
              <a:latin typeface="Comic Sans MS" panose="030F0702030302020204" pitchFamily="66" charset="0"/>
            </a:endParaRPr>
          </a:p>
        </p:txBody>
      </p:sp>
    </p:spTree>
    <p:extLst>
      <p:ext uri="{BB962C8B-B14F-4D97-AF65-F5344CB8AC3E}">
        <p14:creationId xmlns:p14="http://schemas.microsoft.com/office/powerpoint/2010/main" val="3816213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sp>
        <p:nvSpPr>
          <p:cNvPr id="134" name="Google Shape;134;p15"/>
          <p:cNvSpPr/>
          <p:nvPr/>
        </p:nvSpPr>
        <p:spPr>
          <a:xfrm rot="6575669">
            <a:off x="310209" y="272259"/>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15255775" y="7130500"/>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5" name="TextBox 4">
            <a:extLst>
              <a:ext uri="{FF2B5EF4-FFF2-40B4-BE49-F238E27FC236}">
                <a16:creationId xmlns:a16="http://schemas.microsoft.com/office/drawing/2014/main" id="{6442F72C-BFAD-C697-B8BF-7551A7013837}"/>
              </a:ext>
            </a:extLst>
          </p:cNvPr>
          <p:cNvSpPr txBox="1"/>
          <p:nvPr/>
        </p:nvSpPr>
        <p:spPr>
          <a:xfrm>
            <a:off x="6649447" y="914399"/>
            <a:ext cx="3739243" cy="646331"/>
          </a:xfrm>
          <a:prstGeom prst="rect">
            <a:avLst/>
          </a:prstGeom>
          <a:noFill/>
        </p:spPr>
        <p:txBody>
          <a:bodyPr wrap="square" rtlCol="0">
            <a:spAutoFit/>
          </a:bodyPr>
          <a:lstStyle/>
          <a:p>
            <a:pPr algn="ctr"/>
            <a:r>
              <a:rPr lang="en-IN" sz="3600" dirty="0">
                <a:latin typeface="Comic Sans MS" panose="030F0702030302020204" pitchFamily="66" charset="0"/>
              </a:rPr>
              <a:t>My Work</a:t>
            </a:r>
          </a:p>
        </p:txBody>
      </p:sp>
      <p:pic>
        <p:nvPicPr>
          <p:cNvPr id="7" name="Picture 6" descr="A black arrow pointing up&#10;&#10;AI-generated content may be incorrect.">
            <a:extLst>
              <a:ext uri="{FF2B5EF4-FFF2-40B4-BE49-F238E27FC236}">
                <a16:creationId xmlns:a16="http://schemas.microsoft.com/office/drawing/2014/main" id="{8486B4FC-7FB6-6EFD-0A65-1695F14A3EE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21054686">
            <a:off x="11990299" y="4909975"/>
            <a:ext cx="5605838" cy="2270420"/>
          </a:xfrm>
          <a:prstGeom prst="rect">
            <a:avLst/>
          </a:prstGeom>
        </p:spPr>
      </p:pic>
      <p:sp>
        <p:nvSpPr>
          <p:cNvPr id="3" name="TextBox 2">
            <a:extLst>
              <a:ext uri="{FF2B5EF4-FFF2-40B4-BE49-F238E27FC236}">
                <a16:creationId xmlns:a16="http://schemas.microsoft.com/office/drawing/2014/main" id="{F1107EB3-7E92-8BC0-1AE2-596290443F7C}"/>
              </a:ext>
            </a:extLst>
          </p:cNvPr>
          <p:cNvSpPr txBox="1"/>
          <p:nvPr/>
        </p:nvSpPr>
        <p:spPr>
          <a:xfrm>
            <a:off x="2220686" y="1872940"/>
            <a:ext cx="6923314" cy="523220"/>
          </a:xfrm>
          <a:prstGeom prst="rect">
            <a:avLst/>
          </a:prstGeom>
          <a:noFill/>
        </p:spPr>
        <p:txBody>
          <a:bodyPr wrap="square" rtlCol="0">
            <a:spAutoFit/>
          </a:bodyPr>
          <a:lstStyle/>
          <a:p>
            <a:r>
              <a:rPr lang="en-IN" sz="2800" b="1" dirty="0">
                <a:latin typeface="Comic Sans MS" panose="030F0702030302020204" pitchFamily="66" charset="0"/>
              </a:rPr>
              <a:t>Dashboarding Process:</a:t>
            </a:r>
          </a:p>
        </p:txBody>
      </p:sp>
      <p:sp>
        <p:nvSpPr>
          <p:cNvPr id="2" name="TextBox 1">
            <a:extLst>
              <a:ext uri="{FF2B5EF4-FFF2-40B4-BE49-F238E27FC236}">
                <a16:creationId xmlns:a16="http://schemas.microsoft.com/office/drawing/2014/main" id="{D6A2AF79-0C60-E742-9981-B208F7912C09}"/>
              </a:ext>
            </a:extLst>
          </p:cNvPr>
          <p:cNvSpPr txBox="1"/>
          <p:nvPr/>
        </p:nvSpPr>
        <p:spPr>
          <a:xfrm>
            <a:off x="1275804" y="2396160"/>
            <a:ext cx="12074871" cy="7525137"/>
          </a:xfrm>
          <a:prstGeom prst="rect">
            <a:avLst/>
          </a:prstGeom>
          <a:noFill/>
        </p:spPr>
        <p:txBody>
          <a:bodyPr wrap="square" rtlCol="0">
            <a:spAutoFit/>
          </a:bodyPr>
          <a:lstStyle/>
          <a:p>
            <a:pPr rtl="0">
              <a:spcBef>
                <a:spcPts val="0"/>
              </a:spcBef>
              <a:spcAft>
                <a:spcPts val="0"/>
              </a:spcAft>
            </a:pPr>
            <a:r>
              <a:rPr lang="en-US" sz="2300" b="0" i="0" u="none" strike="noStrike" dirty="0">
                <a:solidFill>
                  <a:srgbClr val="000000"/>
                </a:solidFill>
                <a:effectLst/>
                <a:latin typeface="Comic Sans MS" panose="030F0702030302020204" pitchFamily="66" charset="0"/>
              </a:rPr>
              <a:t>The Gen Z Dashboard was built using Power BI to analyze the responses of over 2,800+ individuals from Gen Z. The process involved several key steps to convert raw data into meaningful insights.</a:t>
            </a:r>
            <a:endParaRPr lang="en-US" sz="2300" b="0" dirty="0">
              <a:effectLst/>
              <a:latin typeface="Comic Sans MS" panose="030F0702030302020204" pitchFamily="66" charset="0"/>
            </a:endParaRPr>
          </a:p>
          <a:p>
            <a:pPr rtl="0">
              <a:spcBef>
                <a:spcPts val="0"/>
              </a:spcBef>
              <a:spcAft>
                <a:spcPts val="0"/>
              </a:spcAft>
            </a:pPr>
            <a:br>
              <a:rPr lang="en-US" sz="2300" b="0" dirty="0">
                <a:effectLst/>
                <a:latin typeface="Comic Sans MS" panose="030F0702030302020204" pitchFamily="66" charset="0"/>
              </a:rPr>
            </a:br>
            <a:r>
              <a:rPr lang="en-US" sz="2300" b="1" i="0" u="none" strike="noStrike" dirty="0">
                <a:solidFill>
                  <a:srgbClr val="000000"/>
                </a:solidFill>
                <a:effectLst/>
                <a:latin typeface="Comic Sans MS" panose="030F0702030302020204" pitchFamily="66" charset="0"/>
              </a:rPr>
              <a:t>1. Data Collection</a:t>
            </a:r>
            <a:endParaRPr lang="en-US" sz="2300" b="1" dirty="0">
              <a:effectLst/>
              <a:latin typeface="Comic Sans MS" panose="030F0702030302020204" pitchFamily="66" charset="0"/>
            </a:endParaRPr>
          </a:p>
          <a:p>
            <a:pPr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omic Sans MS" panose="030F0702030302020204" pitchFamily="66" charset="0"/>
              </a:rPr>
              <a:t>Gathered responses from 2,800+ Gen Z participants.</a:t>
            </a:r>
          </a:p>
          <a:p>
            <a:pPr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omic Sans MS" panose="030F0702030302020204" pitchFamily="66" charset="0"/>
              </a:rPr>
              <a:t>Survey included questions on career clarity, manager preferences, learning modes, salary expectations, and personal influences.</a:t>
            </a:r>
          </a:p>
          <a:p>
            <a:pPr rtl="0">
              <a:spcBef>
                <a:spcPts val="0"/>
              </a:spcBef>
              <a:spcAft>
                <a:spcPts val="0"/>
              </a:spcAft>
            </a:pPr>
            <a:br>
              <a:rPr lang="en-US" sz="2300" b="1" dirty="0">
                <a:effectLst/>
                <a:latin typeface="Comic Sans MS" panose="030F0702030302020204" pitchFamily="66" charset="0"/>
              </a:rPr>
            </a:br>
            <a:r>
              <a:rPr lang="en-US" sz="2300" b="1" i="0" u="none" strike="noStrike" dirty="0">
                <a:solidFill>
                  <a:srgbClr val="000000"/>
                </a:solidFill>
                <a:effectLst/>
                <a:latin typeface="Comic Sans MS" panose="030F0702030302020204" pitchFamily="66" charset="0"/>
              </a:rPr>
              <a:t>2. Data Cleaning &amp; Structuring</a:t>
            </a:r>
            <a:br>
              <a:rPr lang="en-US" sz="2300" b="0" dirty="0">
                <a:effectLst/>
                <a:latin typeface="Comic Sans MS" panose="030F0702030302020204" pitchFamily="66" charset="0"/>
              </a:rPr>
            </a:br>
            <a:r>
              <a:rPr lang="en-US" sz="2300" b="0" i="0" u="none" strike="noStrike" dirty="0">
                <a:solidFill>
                  <a:srgbClr val="000000"/>
                </a:solidFill>
                <a:effectLst/>
                <a:latin typeface="Comic Sans MS" panose="030F0702030302020204" pitchFamily="66" charset="0"/>
              </a:rPr>
              <a:t>Removed duplicates and handled missing values.</a:t>
            </a:r>
            <a:br>
              <a:rPr lang="en-US" sz="2300" b="0" dirty="0">
                <a:effectLst/>
                <a:latin typeface="Comic Sans MS" panose="030F0702030302020204" pitchFamily="66" charset="0"/>
              </a:rPr>
            </a:br>
            <a:r>
              <a:rPr lang="en-US" sz="2300" b="0" i="0" u="none" strike="noStrike" dirty="0">
                <a:solidFill>
                  <a:srgbClr val="000000"/>
                </a:solidFill>
                <a:effectLst/>
                <a:latin typeface="Comic Sans MS" panose="030F0702030302020204" pitchFamily="66" charset="0"/>
              </a:rPr>
              <a:t>Standardized categories like:</a:t>
            </a:r>
          </a:p>
          <a:p>
            <a:pPr rtl="0">
              <a:spcBef>
                <a:spcPts val="0"/>
              </a:spcBef>
              <a:spcAft>
                <a:spcPts val="0"/>
              </a:spcAft>
            </a:pPr>
            <a:r>
              <a:rPr lang="en-US" sz="2300" dirty="0">
                <a:latin typeface="Comic Sans MS" panose="030F0702030302020204" pitchFamily="66" charset="0"/>
              </a:rPr>
              <a:t>1.</a:t>
            </a:r>
            <a:r>
              <a:rPr lang="en-US" sz="2300" b="0" i="0" u="none" strike="noStrike" dirty="0">
                <a:solidFill>
                  <a:srgbClr val="000000"/>
                </a:solidFill>
                <a:effectLst/>
                <a:latin typeface="Comic Sans MS" panose="030F0702030302020204" pitchFamily="66" charset="0"/>
              </a:rPr>
              <a:t>Work Modes (Hybrid, Remote, On-Site)</a:t>
            </a:r>
          </a:p>
          <a:p>
            <a:pPr rtl="0">
              <a:spcBef>
                <a:spcPts val="0"/>
              </a:spcBef>
              <a:spcAft>
                <a:spcPts val="0"/>
              </a:spcAft>
            </a:pPr>
            <a:r>
              <a:rPr lang="en-US" sz="2300" dirty="0">
                <a:latin typeface="Comic Sans MS" panose="030F0702030302020204" pitchFamily="66" charset="0"/>
              </a:rPr>
              <a:t>2.S</a:t>
            </a:r>
            <a:r>
              <a:rPr lang="en-US" sz="2300" b="0" i="0" u="none" strike="noStrike" dirty="0">
                <a:solidFill>
                  <a:srgbClr val="000000"/>
                </a:solidFill>
                <a:effectLst/>
                <a:latin typeface="Comic Sans MS" panose="030F0702030302020204" pitchFamily="66" charset="0"/>
              </a:rPr>
              <a:t>alary Ranges (e.g., ₹30k–50k, ₹71k–90k, &gt;₹151k)</a:t>
            </a:r>
          </a:p>
          <a:p>
            <a:pPr rtl="0" fontAlgn="base">
              <a:spcBef>
                <a:spcPts val="0"/>
              </a:spcBef>
              <a:spcAft>
                <a:spcPts val="0"/>
              </a:spcAft>
            </a:pPr>
            <a:r>
              <a:rPr lang="en-US" sz="2300" b="0" i="0" u="none" strike="noStrike" dirty="0">
                <a:solidFill>
                  <a:srgbClr val="000000"/>
                </a:solidFill>
                <a:effectLst/>
                <a:latin typeface="Comic Sans MS" panose="030F0702030302020204" pitchFamily="66" charset="0"/>
              </a:rPr>
              <a:t>3.Time Frames (3 years, 5+ years)</a:t>
            </a:r>
          </a:p>
          <a:p>
            <a:pPr rtl="0">
              <a:spcBef>
                <a:spcPts val="0"/>
              </a:spcBef>
              <a:spcAft>
                <a:spcPts val="0"/>
              </a:spcAft>
            </a:pPr>
            <a:br>
              <a:rPr lang="en-US" sz="2300" b="1" dirty="0">
                <a:effectLst/>
                <a:latin typeface="Comic Sans MS" panose="030F0702030302020204" pitchFamily="66" charset="0"/>
              </a:rPr>
            </a:br>
            <a:r>
              <a:rPr lang="en-US" sz="2300" b="1" i="0" u="none" strike="noStrike" dirty="0">
                <a:solidFill>
                  <a:srgbClr val="000000"/>
                </a:solidFill>
                <a:effectLst/>
                <a:latin typeface="Comic Sans MS" panose="030F0702030302020204" pitchFamily="66" charset="0"/>
              </a:rPr>
              <a:t>3. Defining Focus Areas</a:t>
            </a:r>
            <a:br>
              <a:rPr lang="en-US" sz="2300" b="0" dirty="0">
                <a:effectLst/>
                <a:latin typeface="Comic Sans MS" panose="030F0702030302020204" pitchFamily="66" charset="0"/>
              </a:rPr>
            </a:br>
            <a:r>
              <a:rPr lang="en-US" sz="2300" b="0" i="0" u="none" strike="noStrike" dirty="0">
                <a:solidFill>
                  <a:srgbClr val="000000"/>
                </a:solidFill>
                <a:effectLst/>
                <a:latin typeface="Comic Sans MS" panose="030F0702030302020204" pitchFamily="66" charset="0"/>
              </a:rPr>
              <a:t>The dashboard was divided into 3 main sections:</a:t>
            </a:r>
            <a:br>
              <a:rPr lang="en-US" sz="2300" b="0" dirty="0">
                <a:effectLst/>
                <a:latin typeface="Comic Sans MS" panose="030F0702030302020204" pitchFamily="66" charset="0"/>
              </a:rPr>
            </a:br>
            <a:r>
              <a:rPr lang="en-US" sz="2300" b="0" i="0" u="none" strike="noStrike" dirty="0">
                <a:solidFill>
                  <a:srgbClr val="000000"/>
                </a:solidFill>
                <a:effectLst/>
                <a:latin typeface="Comic Sans MS" panose="030F0702030302020204" pitchFamily="66" charset="0"/>
              </a:rPr>
              <a:t>1. Mission Aspirations – e.g., 72% of Gen Z have clarity in their career goals.</a:t>
            </a:r>
            <a:endParaRPr lang="en-US" sz="2300" b="0" dirty="0">
              <a:effectLst/>
              <a:latin typeface="Comic Sans MS" panose="030F0702030302020204" pitchFamily="66" charset="0"/>
            </a:endParaRPr>
          </a:p>
          <a:p>
            <a:pPr rtl="0">
              <a:spcBef>
                <a:spcPts val="0"/>
              </a:spcBef>
              <a:spcAft>
                <a:spcPts val="0"/>
              </a:spcAft>
            </a:pPr>
            <a:r>
              <a:rPr lang="en-US" sz="2300" b="0" i="0" u="none" strike="noStrike" dirty="0">
                <a:solidFill>
                  <a:srgbClr val="000000"/>
                </a:solidFill>
                <a:effectLst/>
                <a:latin typeface="Comic Sans MS" panose="030F0702030302020204" pitchFamily="66" charset="0"/>
              </a:rPr>
              <a:t>2. Manager Expectations – e.g., 2,268 prefer supportive managers.</a:t>
            </a:r>
            <a:endParaRPr lang="en-US" sz="2300" b="0" dirty="0">
              <a:effectLst/>
              <a:latin typeface="Comic Sans MS" panose="030F0702030302020204" pitchFamily="66" charset="0"/>
            </a:endParaRPr>
          </a:p>
          <a:p>
            <a:pPr rtl="0">
              <a:spcBef>
                <a:spcPts val="0"/>
              </a:spcBef>
              <a:spcAft>
                <a:spcPts val="0"/>
              </a:spcAft>
            </a:pPr>
            <a:r>
              <a:rPr lang="en-US" sz="2300" b="0" i="0" u="none" strike="noStrike" dirty="0">
                <a:solidFill>
                  <a:srgbClr val="000000"/>
                </a:solidFill>
                <a:effectLst/>
                <a:latin typeface="Comic Sans MS" panose="030F0702030302020204" pitchFamily="66" charset="0"/>
              </a:rPr>
              <a:t>3. Learning Preferences – e.g., 46% prefer hybrid work setups.</a:t>
            </a:r>
            <a:endParaRPr lang="en-IN" sz="2300" dirty="0">
              <a:latin typeface="Comic Sans MS" panose="030F0702030302020204" pitchFamily="66" charset="0"/>
            </a:endParaRPr>
          </a:p>
        </p:txBody>
      </p:sp>
      <p:pic>
        <p:nvPicPr>
          <p:cNvPr id="1026" name="Picture 2" descr="Dashboard - Free business icons">
            <a:hlinkClick r:id="rId8"/>
            <a:extLst>
              <a:ext uri="{FF2B5EF4-FFF2-40B4-BE49-F238E27FC236}">
                <a16:creationId xmlns:a16="http://schemas.microsoft.com/office/drawing/2014/main" id="{3C659958-B5CA-EE20-BA86-A0BF68CECB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78745" y="187294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125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sp>
        <p:nvSpPr>
          <p:cNvPr id="134" name="Google Shape;134;p15"/>
          <p:cNvSpPr/>
          <p:nvPr/>
        </p:nvSpPr>
        <p:spPr>
          <a:xfrm rot="6575669">
            <a:off x="310209" y="272259"/>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15255775" y="7130500"/>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5" name="TextBox 4">
            <a:extLst>
              <a:ext uri="{FF2B5EF4-FFF2-40B4-BE49-F238E27FC236}">
                <a16:creationId xmlns:a16="http://schemas.microsoft.com/office/drawing/2014/main" id="{6442F72C-BFAD-C697-B8BF-7551A7013837}"/>
              </a:ext>
            </a:extLst>
          </p:cNvPr>
          <p:cNvSpPr txBox="1"/>
          <p:nvPr/>
        </p:nvSpPr>
        <p:spPr>
          <a:xfrm>
            <a:off x="6649447" y="914399"/>
            <a:ext cx="3739243" cy="646331"/>
          </a:xfrm>
          <a:prstGeom prst="rect">
            <a:avLst/>
          </a:prstGeom>
          <a:noFill/>
        </p:spPr>
        <p:txBody>
          <a:bodyPr wrap="square" rtlCol="0">
            <a:spAutoFit/>
          </a:bodyPr>
          <a:lstStyle/>
          <a:p>
            <a:pPr algn="ctr"/>
            <a:r>
              <a:rPr lang="en-IN" sz="3600" dirty="0">
                <a:latin typeface="Comic Sans MS" panose="030F0702030302020204" pitchFamily="66" charset="0"/>
              </a:rPr>
              <a:t>My Work</a:t>
            </a:r>
          </a:p>
        </p:txBody>
      </p:sp>
      <p:pic>
        <p:nvPicPr>
          <p:cNvPr id="7" name="Picture 6" descr="A black arrow pointing up&#10;&#10;AI-generated content may be incorrect.">
            <a:extLst>
              <a:ext uri="{FF2B5EF4-FFF2-40B4-BE49-F238E27FC236}">
                <a16:creationId xmlns:a16="http://schemas.microsoft.com/office/drawing/2014/main" id="{8486B4FC-7FB6-6EFD-0A65-1695F14A3EE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21054686">
            <a:off x="11990299" y="4909975"/>
            <a:ext cx="5605838" cy="2270420"/>
          </a:xfrm>
          <a:prstGeom prst="rect">
            <a:avLst/>
          </a:prstGeom>
        </p:spPr>
      </p:pic>
      <p:sp>
        <p:nvSpPr>
          <p:cNvPr id="3" name="TextBox 2">
            <a:extLst>
              <a:ext uri="{FF2B5EF4-FFF2-40B4-BE49-F238E27FC236}">
                <a16:creationId xmlns:a16="http://schemas.microsoft.com/office/drawing/2014/main" id="{F1107EB3-7E92-8BC0-1AE2-596290443F7C}"/>
              </a:ext>
            </a:extLst>
          </p:cNvPr>
          <p:cNvSpPr txBox="1"/>
          <p:nvPr/>
        </p:nvSpPr>
        <p:spPr>
          <a:xfrm>
            <a:off x="2220686" y="1872940"/>
            <a:ext cx="6923314" cy="523220"/>
          </a:xfrm>
          <a:prstGeom prst="rect">
            <a:avLst/>
          </a:prstGeom>
          <a:noFill/>
        </p:spPr>
        <p:txBody>
          <a:bodyPr wrap="square" rtlCol="0">
            <a:spAutoFit/>
          </a:bodyPr>
          <a:lstStyle/>
          <a:p>
            <a:r>
              <a:rPr lang="en-IN" sz="2800" b="1" dirty="0">
                <a:latin typeface="Comic Sans MS" panose="030F0702030302020204" pitchFamily="66" charset="0"/>
              </a:rPr>
              <a:t>Dashboarding Process:</a:t>
            </a:r>
          </a:p>
        </p:txBody>
      </p:sp>
      <p:sp>
        <p:nvSpPr>
          <p:cNvPr id="2" name="TextBox 1">
            <a:extLst>
              <a:ext uri="{FF2B5EF4-FFF2-40B4-BE49-F238E27FC236}">
                <a16:creationId xmlns:a16="http://schemas.microsoft.com/office/drawing/2014/main" id="{D6A2AF79-0C60-E742-9981-B208F7912C09}"/>
              </a:ext>
            </a:extLst>
          </p:cNvPr>
          <p:cNvSpPr txBox="1"/>
          <p:nvPr/>
        </p:nvSpPr>
        <p:spPr>
          <a:xfrm>
            <a:off x="1275804" y="2396160"/>
            <a:ext cx="12074871" cy="7525137"/>
          </a:xfrm>
          <a:prstGeom prst="rect">
            <a:avLst/>
          </a:prstGeom>
          <a:noFill/>
        </p:spPr>
        <p:txBody>
          <a:bodyPr wrap="square" rtlCol="0">
            <a:spAutoFit/>
          </a:bodyPr>
          <a:lstStyle/>
          <a:p>
            <a:pPr rtl="0">
              <a:spcBef>
                <a:spcPts val="0"/>
              </a:spcBef>
              <a:spcAft>
                <a:spcPts val="0"/>
              </a:spcAft>
            </a:pPr>
            <a:r>
              <a:rPr lang="en-US" sz="2300" b="1" i="0" u="none" strike="noStrike" dirty="0">
                <a:solidFill>
                  <a:srgbClr val="000000"/>
                </a:solidFill>
                <a:effectLst/>
                <a:latin typeface="Comic Sans MS" panose="030F0702030302020204" pitchFamily="66" charset="0"/>
              </a:rPr>
              <a:t>4. Visual Creation in Power BI</a:t>
            </a:r>
            <a:br>
              <a:rPr lang="en-US" sz="2300" b="0" dirty="0">
                <a:effectLst/>
                <a:latin typeface="Comic Sans MS" panose="030F0702030302020204" pitchFamily="66" charset="0"/>
              </a:rPr>
            </a:br>
            <a:r>
              <a:rPr lang="en-US" sz="2300" b="0" i="0" u="none" strike="noStrike" dirty="0">
                <a:solidFill>
                  <a:srgbClr val="000000"/>
                </a:solidFill>
                <a:effectLst/>
                <a:latin typeface="Comic Sans MS" panose="030F0702030302020204" pitchFamily="66" charset="0"/>
              </a:rPr>
              <a:t>Used over 20+ visualizations including</a:t>
            </a:r>
            <a:br>
              <a:rPr lang="en-US" sz="2300" b="0" dirty="0">
                <a:effectLst/>
                <a:latin typeface="Comic Sans MS" panose="030F0702030302020204" pitchFamily="66" charset="0"/>
              </a:rPr>
            </a:br>
            <a:r>
              <a:rPr lang="en-US" sz="2300" b="0" dirty="0">
                <a:effectLst/>
                <a:latin typeface="Comic Sans MS" panose="030F0702030302020204" pitchFamily="66" charset="0"/>
              </a:rPr>
              <a:t>1. </a:t>
            </a:r>
            <a:r>
              <a:rPr lang="en-US" sz="2300" b="0" i="0" u="none" strike="noStrike" dirty="0">
                <a:solidFill>
                  <a:srgbClr val="000000"/>
                </a:solidFill>
                <a:effectLst/>
                <a:latin typeface="Comic Sans MS" panose="030F0702030302020204" pitchFamily="66" charset="0"/>
              </a:rPr>
              <a:t>Bar Charts (e.g., salary expectations by year)</a:t>
            </a:r>
          </a:p>
          <a:p>
            <a:pPr rtl="0" fontAlgn="base">
              <a:spcBef>
                <a:spcPts val="0"/>
              </a:spcBef>
              <a:spcAft>
                <a:spcPts val="0"/>
              </a:spcAft>
            </a:pPr>
            <a:r>
              <a:rPr lang="en-US" sz="2300" b="0" i="0" u="none" strike="noStrike" dirty="0">
                <a:solidFill>
                  <a:srgbClr val="000000"/>
                </a:solidFill>
                <a:effectLst/>
                <a:latin typeface="Comic Sans MS" panose="030F0702030302020204" pitchFamily="66" charset="0"/>
              </a:rPr>
              <a:t>2. Pie Charts (e.g., education funding types)</a:t>
            </a:r>
          </a:p>
          <a:p>
            <a:pPr rtl="0" fontAlgn="base">
              <a:spcBef>
                <a:spcPts val="0"/>
              </a:spcBef>
              <a:spcAft>
                <a:spcPts val="0"/>
              </a:spcAft>
            </a:pPr>
            <a:r>
              <a:rPr lang="en-US" sz="2300" b="0" i="0" u="none" strike="noStrike" dirty="0">
                <a:solidFill>
                  <a:srgbClr val="000000"/>
                </a:solidFill>
                <a:effectLst/>
                <a:latin typeface="Comic Sans MS" panose="030F0702030302020204" pitchFamily="66" charset="0"/>
              </a:rPr>
              <a:t>3. Stacked Columns (e.g., work mode preferences by gender)</a:t>
            </a:r>
          </a:p>
          <a:p>
            <a:pPr rtl="0">
              <a:spcBef>
                <a:spcPts val="0"/>
              </a:spcBef>
              <a:spcAft>
                <a:spcPts val="0"/>
              </a:spcAft>
            </a:pPr>
            <a:r>
              <a:rPr lang="en-US" sz="2300" b="0" i="0" u="none" strike="noStrike" dirty="0">
                <a:solidFill>
                  <a:srgbClr val="000000"/>
                </a:solidFill>
                <a:effectLst/>
                <a:latin typeface="Comic Sans MS" panose="030F0702030302020204" pitchFamily="66" charset="0"/>
              </a:rPr>
              <a:t>Sample Data:</a:t>
            </a:r>
            <a:endParaRPr lang="en-US" sz="2300" b="0" dirty="0">
              <a:effectLst/>
              <a:latin typeface="Comic Sans MS" panose="030F0702030302020204" pitchFamily="66" charset="0"/>
            </a:endParaRPr>
          </a:p>
          <a:p>
            <a:pPr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omic Sans MS" panose="030F0702030302020204" pitchFamily="66" charset="0"/>
              </a:rPr>
              <a:t>1,416 want to work under supportive managers.</a:t>
            </a:r>
          </a:p>
          <a:p>
            <a:pPr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omic Sans MS" panose="030F0702030302020204" pitchFamily="66" charset="0"/>
              </a:rPr>
              <a:t>1,099 prefer Hybrid-Frequent work setup.</a:t>
            </a:r>
          </a:p>
          <a:p>
            <a:pPr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omic Sans MS" panose="030F0702030302020204" pitchFamily="66" charset="0"/>
              </a:rPr>
              <a:t>1,400+ are influenced by parents in career choices.</a:t>
            </a:r>
          </a:p>
          <a:p>
            <a:pPr rtl="0">
              <a:spcBef>
                <a:spcPts val="0"/>
              </a:spcBef>
              <a:spcAft>
                <a:spcPts val="0"/>
              </a:spcAft>
            </a:pPr>
            <a:br>
              <a:rPr lang="en-US" sz="2300" b="1" dirty="0">
                <a:effectLst/>
                <a:latin typeface="Comic Sans MS" panose="030F0702030302020204" pitchFamily="66" charset="0"/>
              </a:rPr>
            </a:br>
            <a:r>
              <a:rPr lang="en-US" sz="2300" b="1" i="0" u="none" strike="noStrike" dirty="0">
                <a:solidFill>
                  <a:srgbClr val="000000"/>
                </a:solidFill>
                <a:effectLst/>
                <a:latin typeface="Comic Sans MS" panose="030F0702030302020204" pitchFamily="66" charset="0"/>
              </a:rPr>
              <a:t>5. Dashboard Layout &amp; Design</a:t>
            </a:r>
            <a:br>
              <a:rPr lang="en-US" sz="2300" b="0" dirty="0">
                <a:effectLst/>
                <a:latin typeface="Comic Sans MS" panose="030F0702030302020204" pitchFamily="66" charset="0"/>
              </a:rPr>
            </a:br>
            <a:r>
              <a:rPr lang="en-US" sz="2300" b="0" dirty="0">
                <a:effectLst/>
                <a:latin typeface="Comic Sans MS" panose="030F0702030302020204" pitchFamily="66" charset="0"/>
              </a:rPr>
              <a:t>- </a:t>
            </a:r>
            <a:r>
              <a:rPr lang="en-US" sz="2300" b="0" i="0" u="none" strike="noStrike" dirty="0">
                <a:solidFill>
                  <a:srgbClr val="000000"/>
                </a:solidFill>
                <a:effectLst/>
                <a:latin typeface="Comic Sans MS" panose="030F0702030302020204" pitchFamily="66" charset="0"/>
              </a:rPr>
              <a:t>Organized visuals into thematic sections for clarity.</a:t>
            </a:r>
            <a:br>
              <a:rPr lang="en-US" sz="2300" b="0" dirty="0">
                <a:effectLst/>
                <a:latin typeface="Comic Sans MS" panose="030F0702030302020204" pitchFamily="66" charset="0"/>
              </a:rPr>
            </a:br>
            <a:r>
              <a:rPr lang="en-US" sz="2300" b="0" dirty="0">
                <a:effectLst/>
                <a:latin typeface="Comic Sans MS" panose="030F0702030302020204" pitchFamily="66" charset="0"/>
              </a:rPr>
              <a:t>- </a:t>
            </a:r>
            <a:r>
              <a:rPr lang="en-US" sz="2300" b="0" i="0" u="none" strike="noStrike" dirty="0">
                <a:solidFill>
                  <a:srgbClr val="000000"/>
                </a:solidFill>
                <a:effectLst/>
                <a:latin typeface="Comic Sans MS" panose="030F0702030302020204" pitchFamily="66" charset="0"/>
              </a:rPr>
              <a:t>Used slicers and filters for interactivity.</a:t>
            </a:r>
          </a:p>
          <a:p>
            <a:pPr rtl="0" fontAlgn="base">
              <a:spcBef>
                <a:spcPts val="0"/>
              </a:spcBef>
              <a:spcAft>
                <a:spcPts val="0"/>
              </a:spcAft>
            </a:pPr>
            <a:r>
              <a:rPr lang="en-US" sz="2300" b="0" i="0" u="none" strike="noStrike" dirty="0">
                <a:solidFill>
                  <a:srgbClr val="000000"/>
                </a:solidFill>
                <a:effectLst/>
                <a:latin typeface="Comic Sans MS" panose="030F0702030302020204" pitchFamily="66" charset="0"/>
              </a:rPr>
              <a:t>-Applied clean design with readable fonts, color consistency, and tooltips for better storytelling.</a:t>
            </a:r>
          </a:p>
          <a:p>
            <a:pPr rtl="0">
              <a:spcBef>
                <a:spcPts val="0"/>
              </a:spcBef>
              <a:spcAft>
                <a:spcPts val="0"/>
              </a:spcAft>
            </a:pPr>
            <a:endParaRPr lang="en-US" sz="2300" b="0" i="0" u="none" strike="noStrike" dirty="0">
              <a:solidFill>
                <a:srgbClr val="000000"/>
              </a:solidFill>
              <a:effectLst/>
              <a:latin typeface="Comic Sans MS" panose="030F0702030302020204" pitchFamily="66" charset="0"/>
            </a:endParaRPr>
          </a:p>
          <a:p>
            <a:pPr rtl="0">
              <a:spcBef>
                <a:spcPts val="0"/>
              </a:spcBef>
              <a:spcAft>
                <a:spcPts val="0"/>
              </a:spcAft>
            </a:pPr>
            <a:r>
              <a:rPr lang="en-US" sz="2300" b="1" i="0" u="none" strike="noStrike" dirty="0">
                <a:solidFill>
                  <a:srgbClr val="000000"/>
                </a:solidFill>
                <a:effectLst/>
                <a:latin typeface="Comic Sans MS" panose="030F0702030302020204" pitchFamily="66" charset="0"/>
              </a:rPr>
              <a:t>6. Review &amp; Insights</a:t>
            </a:r>
            <a:endParaRPr lang="en-US" sz="2300" b="1" dirty="0">
              <a:effectLst/>
              <a:latin typeface="Comic Sans MS" panose="030F0702030302020204" pitchFamily="66" charset="0"/>
            </a:endParaRPr>
          </a:p>
          <a:p>
            <a:pPr rtl="0">
              <a:spcBef>
                <a:spcPts val="0"/>
              </a:spcBef>
              <a:spcAft>
                <a:spcPts val="0"/>
              </a:spcAft>
            </a:pPr>
            <a:r>
              <a:rPr lang="en-US" sz="2300" b="0" i="0" u="none" strike="noStrike" dirty="0">
                <a:solidFill>
                  <a:srgbClr val="000000"/>
                </a:solidFill>
                <a:effectLst/>
                <a:latin typeface="Comic Sans MS" panose="030F0702030302020204" pitchFamily="66" charset="0"/>
              </a:rPr>
              <a:t>Final dashboard was reviewed for clarity, accuracy, and usability. Designed to help employers understand how to attract, support, and retain Gen Z talent.</a:t>
            </a:r>
            <a:endParaRPr lang="en-US" sz="2300" b="0" dirty="0">
              <a:effectLst/>
              <a:latin typeface="Comic Sans MS" panose="030F0702030302020204" pitchFamily="66" charset="0"/>
            </a:endParaRPr>
          </a:p>
          <a:p>
            <a:br>
              <a:rPr lang="en-US" sz="2300" dirty="0">
                <a:latin typeface="Comic Sans MS" panose="030F0702030302020204" pitchFamily="66" charset="0"/>
              </a:rPr>
            </a:br>
            <a:endParaRPr lang="en-IN" sz="2300" dirty="0">
              <a:latin typeface="Comic Sans MS" panose="030F0702030302020204" pitchFamily="66" charset="0"/>
            </a:endParaRPr>
          </a:p>
        </p:txBody>
      </p:sp>
      <p:pic>
        <p:nvPicPr>
          <p:cNvPr id="6" name="Picture 5">
            <a:hlinkClick r:id="rId8"/>
            <a:extLst>
              <a:ext uri="{FF2B5EF4-FFF2-40B4-BE49-F238E27FC236}">
                <a16:creationId xmlns:a16="http://schemas.microsoft.com/office/drawing/2014/main" id="{C1DCB609-7B13-F1E5-7526-F63E058307D8}"/>
              </a:ext>
            </a:extLst>
          </p:cNvPr>
          <p:cNvPicPr>
            <a:picLocks noChangeAspect="1"/>
          </p:cNvPicPr>
          <p:nvPr/>
        </p:nvPicPr>
        <p:blipFill>
          <a:blip r:embed="rId9"/>
          <a:stretch>
            <a:fillRect/>
          </a:stretch>
        </p:blipFill>
        <p:spPr>
          <a:xfrm>
            <a:off x="13316941" y="1999441"/>
            <a:ext cx="2878753" cy="2878753"/>
          </a:xfrm>
          <a:prstGeom prst="rect">
            <a:avLst/>
          </a:prstGeom>
        </p:spPr>
      </p:pic>
    </p:spTree>
    <p:extLst>
      <p:ext uri="{BB962C8B-B14F-4D97-AF65-F5344CB8AC3E}">
        <p14:creationId xmlns:p14="http://schemas.microsoft.com/office/powerpoint/2010/main" val="2731734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sp>
        <p:nvSpPr>
          <p:cNvPr id="134" name="Google Shape;134;p15"/>
          <p:cNvSpPr/>
          <p:nvPr/>
        </p:nvSpPr>
        <p:spPr>
          <a:xfrm rot="6575669">
            <a:off x="310209" y="272259"/>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16541831" y="8174379"/>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5" name="TextBox 4">
            <a:extLst>
              <a:ext uri="{FF2B5EF4-FFF2-40B4-BE49-F238E27FC236}">
                <a16:creationId xmlns:a16="http://schemas.microsoft.com/office/drawing/2014/main" id="{6442F72C-BFAD-C697-B8BF-7551A7013837}"/>
              </a:ext>
            </a:extLst>
          </p:cNvPr>
          <p:cNvSpPr txBox="1"/>
          <p:nvPr/>
        </p:nvSpPr>
        <p:spPr>
          <a:xfrm>
            <a:off x="6014908" y="851769"/>
            <a:ext cx="6495053" cy="646331"/>
          </a:xfrm>
          <a:prstGeom prst="rect">
            <a:avLst/>
          </a:prstGeom>
          <a:noFill/>
        </p:spPr>
        <p:txBody>
          <a:bodyPr wrap="square" rtlCol="0">
            <a:spAutoFit/>
          </a:bodyPr>
          <a:lstStyle/>
          <a:p>
            <a:pPr algn="ctr"/>
            <a:r>
              <a:rPr lang="en-IN" sz="3600" b="1" dirty="0">
                <a:latin typeface="Comic Sans MS" panose="030F0702030302020204" pitchFamily="66" charset="0"/>
              </a:rPr>
              <a:t>My Dashboarding Work</a:t>
            </a:r>
          </a:p>
        </p:txBody>
      </p:sp>
      <p:sp>
        <p:nvSpPr>
          <p:cNvPr id="13" name="Rectangle 12">
            <a:extLst>
              <a:ext uri="{FF2B5EF4-FFF2-40B4-BE49-F238E27FC236}">
                <a16:creationId xmlns:a16="http://schemas.microsoft.com/office/drawing/2014/main" id="{E7D89BF2-370D-6FC4-A1BF-F71CEC6802A9}"/>
              </a:ext>
            </a:extLst>
          </p:cNvPr>
          <p:cNvSpPr/>
          <p:nvPr/>
        </p:nvSpPr>
        <p:spPr>
          <a:xfrm>
            <a:off x="2418319" y="1906140"/>
            <a:ext cx="13386600" cy="7289337"/>
          </a:xfrm>
          <a:prstGeom prst="rect">
            <a:avLst/>
          </a:prstGeom>
          <a:no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diagram of a presentation&#10;&#10;AI-generated content may be incorrect.">
            <a:extLst>
              <a:ext uri="{FF2B5EF4-FFF2-40B4-BE49-F238E27FC236}">
                <a16:creationId xmlns:a16="http://schemas.microsoft.com/office/drawing/2014/main" id="{7ACD692C-C7E0-A9D5-4F45-B2558F22F02B}"/>
              </a:ext>
            </a:extLst>
          </p:cNvPr>
          <p:cNvPicPr>
            <a:picLocks noChangeAspect="1"/>
          </p:cNvPicPr>
          <p:nvPr/>
        </p:nvPicPr>
        <p:blipFill>
          <a:blip r:embed="rId6"/>
          <a:stretch>
            <a:fillRect/>
          </a:stretch>
        </p:blipFill>
        <p:spPr>
          <a:xfrm>
            <a:off x="2547843" y="2089097"/>
            <a:ext cx="13111257" cy="6989590"/>
          </a:xfrm>
          <a:prstGeom prst="rect">
            <a:avLst/>
          </a:prstGeom>
        </p:spPr>
      </p:pic>
    </p:spTree>
    <p:extLst>
      <p:ext uri="{BB962C8B-B14F-4D97-AF65-F5344CB8AC3E}">
        <p14:creationId xmlns:p14="http://schemas.microsoft.com/office/powerpoint/2010/main" val="3751021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sp>
        <p:nvSpPr>
          <p:cNvPr id="134" name="Google Shape;134;p15"/>
          <p:cNvSpPr/>
          <p:nvPr/>
        </p:nvSpPr>
        <p:spPr>
          <a:xfrm rot="6575669">
            <a:off x="310209" y="272259"/>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16541831" y="8174379"/>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5" name="TextBox 4">
            <a:extLst>
              <a:ext uri="{FF2B5EF4-FFF2-40B4-BE49-F238E27FC236}">
                <a16:creationId xmlns:a16="http://schemas.microsoft.com/office/drawing/2014/main" id="{6442F72C-BFAD-C697-B8BF-7551A7013837}"/>
              </a:ext>
            </a:extLst>
          </p:cNvPr>
          <p:cNvSpPr txBox="1"/>
          <p:nvPr/>
        </p:nvSpPr>
        <p:spPr>
          <a:xfrm>
            <a:off x="6014908" y="851769"/>
            <a:ext cx="6495053" cy="646331"/>
          </a:xfrm>
          <a:prstGeom prst="rect">
            <a:avLst/>
          </a:prstGeom>
          <a:noFill/>
        </p:spPr>
        <p:txBody>
          <a:bodyPr wrap="square" rtlCol="0">
            <a:spAutoFit/>
          </a:bodyPr>
          <a:lstStyle/>
          <a:p>
            <a:pPr algn="ctr"/>
            <a:r>
              <a:rPr lang="en-IN" sz="3600" b="1" dirty="0">
                <a:latin typeface="Comic Sans MS" panose="030F0702030302020204" pitchFamily="66" charset="0"/>
              </a:rPr>
              <a:t>My Dashboarding Work</a:t>
            </a:r>
          </a:p>
        </p:txBody>
      </p:sp>
      <p:sp>
        <p:nvSpPr>
          <p:cNvPr id="13" name="Rectangle 12">
            <a:extLst>
              <a:ext uri="{FF2B5EF4-FFF2-40B4-BE49-F238E27FC236}">
                <a16:creationId xmlns:a16="http://schemas.microsoft.com/office/drawing/2014/main" id="{E7D89BF2-370D-6FC4-A1BF-F71CEC6802A9}"/>
              </a:ext>
            </a:extLst>
          </p:cNvPr>
          <p:cNvSpPr/>
          <p:nvPr/>
        </p:nvSpPr>
        <p:spPr>
          <a:xfrm>
            <a:off x="2418319" y="1906140"/>
            <a:ext cx="13386600" cy="7289337"/>
          </a:xfrm>
          <a:prstGeom prst="rect">
            <a:avLst/>
          </a:prstGeom>
          <a:no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A close-up of a graph&#10;&#10;AI-generated content may be incorrect.">
            <a:extLst>
              <a:ext uri="{FF2B5EF4-FFF2-40B4-BE49-F238E27FC236}">
                <a16:creationId xmlns:a16="http://schemas.microsoft.com/office/drawing/2014/main" id="{2BF70DD6-672B-9524-B7D4-35056D9DB681}"/>
              </a:ext>
            </a:extLst>
          </p:cNvPr>
          <p:cNvPicPr>
            <a:picLocks noChangeAspect="1"/>
          </p:cNvPicPr>
          <p:nvPr/>
        </p:nvPicPr>
        <p:blipFill>
          <a:blip r:embed="rId6"/>
          <a:stretch>
            <a:fillRect/>
          </a:stretch>
        </p:blipFill>
        <p:spPr>
          <a:xfrm>
            <a:off x="2483081" y="2025526"/>
            <a:ext cx="13192348" cy="7053160"/>
          </a:xfrm>
          <a:prstGeom prst="rect">
            <a:avLst/>
          </a:prstGeom>
        </p:spPr>
      </p:pic>
    </p:spTree>
    <p:extLst>
      <p:ext uri="{BB962C8B-B14F-4D97-AF65-F5344CB8AC3E}">
        <p14:creationId xmlns:p14="http://schemas.microsoft.com/office/powerpoint/2010/main" val="4195349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97"/>
        <p:cNvGrpSpPr/>
        <p:nvPr/>
      </p:nvGrpSpPr>
      <p:grpSpPr>
        <a:xfrm>
          <a:off x="0" y="0"/>
          <a:ext cx="0" cy="0"/>
          <a:chOff x="0" y="0"/>
          <a:chExt cx="0" cy="0"/>
        </a:xfrm>
      </p:grpSpPr>
      <p:pic>
        <p:nvPicPr>
          <p:cNvPr id="98" name="Google Shape;98;p13"/>
          <p:cNvPicPr preferRelativeResize="0"/>
          <p:nvPr/>
        </p:nvPicPr>
        <p:blipFill>
          <a:blip r:embed="rId3">
            <a:alphaModFix/>
          </a:blip>
          <a:stretch>
            <a:fillRect/>
          </a:stretch>
        </p:blipFill>
        <p:spPr>
          <a:xfrm>
            <a:off x="514350" y="719126"/>
            <a:ext cx="17259300" cy="8848749"/>
          </a:xfrm>
          <a:prstGeom prst="rect">
            <a:avLst/>
          </a:prstGeom>
          <a:noFill/>
          <a:ln>
            <a:noFill/>
          </a:ln>
        </p:spPr>
      </p:pic>
      <p:sp>
        <p:nvSpPr>
          <p:cNvPr id="102" name="Google Shape;102;p13"/>
          <p:cNvSpPr txBox="1"/>
          <p:nvPr/>
        </p:nvSpPr>
        <p:spPr>
          <a:xfrm>
            <a:off x="170933" y="1373713"/>
            <a:ext cx="9548400" cy="1400700"/>
          </a:xfrm>
          <a:prstGeom prst="rect">
            <a:avLst/>
          </a:prstGeom>
          <a:noFill/>
          <a:ln>
            <a:noFill/>
          </a:ln>
        </p:spPr>
        <p:txBody>
          <a:bodyPr spcFirstLastPara="1" wrap="square" lIns="0" tIns="0" rIns="0" bIns="0" anchor="t" anchorCtr="0">
            <a:spAutoFit/>
          </a:bodyPr>
          <a:lstStyle/>
          <a:p>
            <a:pPr marL="0" marR="0" lvl="0" indent="0" algn="ctr" rtl="0">
              <a:lnSpc>
                <a:spcPct val="91005"/>
              </a:lnSpc>
              <a:spcBef>
                <a:spcPts val="0"/>
              </a:spcBef>
              <a:spcAft>
                <a:spcPts val="0"/>
              </a:spcAft>
              <a:buNone/>
            </a:pPr>
            <a:r>
              <a:rPr lang="en-US" sz="10000" b="1" i="0" u="none" strike="noStrike" cap="none" dirty="0">
                <a:solidFill>
                  <a:srgbClr val="000000"/>
                </a:solidFill>
                <a:latin typeface="Comic Sans MS"/>
                <a:ea typeface="Comic Sans MS"/>
                <a:cs typeface="Comic Sans MS"/>
                <a:sym typeface="Comic Sans MS"/>
              </a:rPr>
              <a:t>Introduction</a:t>
            </a:r>
            <a:endParaRPr sz="10000" b="1" dirty="0">
              <a:latin typeface="Comic Sans MS"/>
              <a:ea typeface="Comic Sans MS"/>
              <a:cs typeface="Comic Sans MS"/>
              <a:sym typeface="Comic Sans MS"/>
            </a:endParaRPr>
          </a:p>
        </p:txBody>
      </p:sp>
      <p:sp>
        <p:nvSpPr>
          <p:cNvPr id="104" name="Google Shape;104;p13"/>
          <p:cNvSpPr txBox="1"/>
          <p:nvPr/>
        </p:nvSpPr>
        <p:spPr>
          <a:xfrm>
            <a:off x="1110342" y="2994071"/>
            <a:ext cx="10907487" cy="480131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dirty="0">
                <a:latin typeface="Comic Sans MS" panose="030F0702030302020204" pitchFamily="66" charset="0"/>
              </a:rPr>
              <a:t>The project titled </a:t>
            </a:r>
            <a:r>
              <a:rPr lang="en-US" sz="2400" b="1" dirty="0">
                <a:latin typeface="Comic Sans MS" panose="030F0702030302020204" pitchFamily="66" charset="0"/>
              </a:rPr>
              <a:t>"Understanding Career Aspirations of Gen Z"</a:t>
            </a:r>
            <a:r>
              <a:rPr lang="en-US" sz="2400" dirty="0">
                <a:latin typeface="Comic Sans MS" panose="030F0702030302020204" pitchFamily="66" charset="0"/>
              </a:rPr>
              <a:t> aims to explore the evolving career goals, values, and expectations of the Gen Z demographic — individuals born between the mid-1990s and early 2010s. As this generation begins to enter the workforce in significant numbers, it becomes crucial for organizations, recruiters, and educators to understand their unique aspirations, motivations, and decision-making factors. This study leverages data analytics to identify trends in industry preferences, desired work environments, skill development priorities, and salary expectations among Gen Z individuals. By analyzing survey responses and digital engagement patterns, the project provides actionable insights that can help shape more effective talent acquisition strategies, workplace policies, and career guidance initiatives tailored to this dynamic and tech-savvy generation.</a:t>
            </a:r>
            <a:endParaRPr sz="2400" dirty="0">
              <a:latin typeface="Comic Sans MS" panose="030F0702030302020204" pitchFamily="66" charset="0"/>
            </a:endParaRPr>
          </a:p>
        </p:txBody>
      </p:sp>
      <p:sp>
        <p:nvSpPr>
          <p:cNvPr id="2" name="Cloud 1">
            <a:extLst>
              <a:ext uri="{FF2B5EF4-FFF2-40B4-BE49-F238E27FC236}">
                <a16:creationId xmlns:a16="http://schemas.microsoft.com/office/drawing/2014/main" id="{4C4A769C-E797-B375-C15C-6D8838679341}"/>
              </a:ext>
            </a:extLst>
          </p:cNvPr>
          <p:cNvSpPr/>
          <p:nvPr/>
        </p:nvSpPr>
        <p:spPr>
          <a:xfrm>
            <a:off x="12017829" y="2774413"/>
            <a:ext cx="5392760" cy="5830463"/>
          </a:xfrm>
          <a:prstGeom prst="cloud">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sp>
        <p:nvSpPr>
          <p:cNvPr id="134" name="Google Shape;134;p15"/>
          <p:cNvSpPr/>
          <p:nvPr/>
        </p:nvSpPr>
        <p:spPr>
          <a:xfrm rot="6575669">
            <a:off x="310209" y="272259"/>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16541831" y="8174379"/>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5" name="TextBox 4">
            <a:extLst>
              <a:ext uri="{FF2B5EF4-FFF2-40B4-BE49-F238E27FC236}">
                <a16:creationId xmlns:a16="http://schemas.microsoft.com/office/drawing/2014/main" id="{6442F72C-BFAD-C697-B8BF-7551A7013837}"/>
              </a:ext>
            </a:extLst>
          </p:cNvPr>
          <p:cNvSpPr txBox="1"/>
          <p:nvPr/>
        </p:nvSpPr>
        <p:spPr>
          <a:xfrm>
            <a:off x="6014908" y="851769"/>
            <a:ext cx="6495053" cy="646331"/>
          </a:xfrm>
          <a:prstGeom prst="rect">
            <a:avLst/>
          </a:prstGeom>
          <a:noFill/>
        </p:spPr>
        <p:txBody>
          <a:bodyPr wrap="square" rtlCol="0">
            <a:spAutoFit/>
          </a:bodyPr>
          <a:lstStyle/>
          <a:p>
            <a:pPr algn="ctr"/>
            <a:r>
              <a:rPr lang="en-IN" sz="3600" b="1" dirty="0">
                <a:latin typeface="Comic Sans MS" panose="030F0702030302020204" pitchFamily="66" charset="0"/>
              </a:rPr>
              <a:t>My Dashboarding Work</a:t>
            </a:r>
          </a:p>
        </p:txBody>
      </p:sp>
      <p:sp>
        <p:nvSpPr>
          <p:cNvPr id="13" name="Rectangle 12">
            <a:extLst>
              <a:ext uri="{FF2B5EF4-FFF2-40B4-BE49-F238E27FC236}">
                <a16:creationId xmlns:a16="http://schemas.microsoft.com/office/drawing/2014/main" id="{E7D89BF2-370D-6FC4-A1BF-F71CEC6802A9}"/>
              </a:ext>
            </a:extLst>
          </p:cNvPr>
          <p:cNvSpPr/>
          <p:nvPr/>
        </p:nvSpPr>
        <p:spPr>
          <a:xfrm>
            <a:off x="2418319" y="1906140"/>
            <a:ext cx="13386600" cy="7289337"/>
          </a:xfrm>
          <a:prstGeom prst="rect">
            <a:avLst/>
          </a:prstGeom>
          <a:no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graph of work and work as a manager&#10;&#10;AI-generated content may be incorrect.">
            <a:extLst>
              <a:ext uri="{FF2B5EF4-FFF2-40B4-BE49-F238E27FC236}">
                <a16:creationId xmlns:a16="http://schemas.microsoft.com/office/drawing/2014/main" id="{59661FCB-EB11-6999-87F6-B557FD052D01}"/>
              </a:ext>
            </a:extLst>
          </p:cNvPr>
          <p:cNvPicPr>
            <a:picLocks noChangeAspect="1"/>
          </p:cNvPicPr>
          <p:nvPr/>
        </p:nvPicPr>
        <p:blipFill>
          <a:blip r:embed="rId6"/>
          <a:stretch>
            <a:fillRect/>
          </a:stretch>
        </p:blipFill>
        <p:spPr>
          <a:xfrm>
            <a:off x="2629732" y="2094474"/>
            <a:ext cx="12964053" cy="6935226"/>
          </a:xfrm>
          <a:prstGeom prst="rect">
            <a:avLst/>
          </a:prstGeom>
        </p:spPr>
      </p:pic>
    </p:spTree>
    <p:extLst>
      <p:ext uri="{BB962C8B-B14F-4D97-AF65-F5344CB8AC3E}">
        <p14:creationId xmlns:p14="http://schemas.microsoft.com/office/powerpoint/2010/main" val="716315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sp>
        <p:nvSpPr>
          <p:cNvPr id="134" name="Google Shape;134;p15"/>
          <p:cNvSpPr/>
          <p:nvPr/>
        </p:nvSpPr>
        <p:spPr>
          <a:xfrm rot="6575669">
            <a:off x="310209" y="272259"/>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16541831" y="8174379"/>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5" name="TextBox 4">
            <a:extLst>
              <a:ext uri="{FF2B5EF4-FFF2-40B4-BE49-F238E27FC236}">
                <a16:creationId xmlns:a16="http://schemas.microsoft.com/office/drawing/2014/main" id="{6442F72C-BFAD-C697-B8BF-7551A7013837}"/>
              </a:ext>
            </a:extLst>
          </p:cNvPr>
          <p:cNvSpPr txBox="1"/>
          <p:nvPr/>
        </p:nvSpPr>
        <p:spPr>
          <a:xfrm>
            <a:off x="6014908" y="851769"/>
            <a:ext cx="6495053" cy="646331"/>
          </a:xfrm>
          <a:prstGeom prst="rect">
            <a:avLst/>
          </a:prstGeom>
          <a:noFill/>
        </p:spPr>
        <p:txBody>
          <a:bodyPr wrap="square" rtlCol="0">
            <a:spAutoFit/>
          </a:bodyPr>
          <a:lstStyle/>
          <a:p>
            <a:pPr algn="ctr"/>
            <a:r>
              <a:rPr lang="en-IN" sz="3600" b="1" dirty="0">
                <a:latin typeface="Comic Sans MS" panose="030F0702030302020204" pitchFamily="66" charset="0"/>
              </a:rPr>
              <a:t>My Dashboarding Work</a:t>
            </a:r>
          </a:p>
        </p:txBody>
      </p:sp>
      <p:sp>
        <p:nvSpPr>
          <p:cNvPr id="13" name="Rectangle 12">
            <a:extLst>
              <a:ext uri="{FF2B5EF4-FFF2-40B4-BE49-F238E27FC236}">
                <a16:creationId xmlns:a16="http://schemas.microsoft.com/office/drawing/2014/main" id="{E7D89BF2-370D-6FC4-A1BF-F71CEC6802A9}"/>
              </a:ext>
            </a:extLst>
          </p:cNvPr>
          <p:cNvSpPr/>
          <p:nvPr/>
        </p:nvSpPr>
        <p:spPr>
          <a:xfrm>
            <a:off x="2418319" y="1906140"/>
            <a:ext cx="13386600" cy="7289337"/>
          </a:xfrm>
          <a:prstGeom prst="rect">
            <a:avLst/>
          </a:prstGeom>
          <a:no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A close-up of a graph">
            <a:extLst>
              <a:ext uri="{FF2B5EF4-FFF2-40B4-BE49-F238E27FC236}">
                <a16:creationId xmlns:a16="http://schemas.microsoft.com/office/drawing/2014/main" id="{3E978BD0-ECE4-4C0D-A661-831D8E25E748}"/>
              </a:ext>
            </a:extLst>
          </p:cNvPr>
          <p:cNvPicPr>
            <a:picLocks noChangeAspect="1"/>
          </p:cNvPicPr>
          <p:nvPr/>
        </p:nvPicPr>
        <p:blipFill>
          <a:blip r:embed="rId6"/>
          <a:stretch>
            <a:fillRect/>
          </a:stretch>
        </p:blipFill>
        <p:spPr>
          <a:xfrm>
            <a:off x="2629733" y="2088904"/>
            <a:ext cx="12931396" cy="6918909"/>
          </a:xfrm>
          <a:prstGeom prst="rect">
            <a:avLst/>
          </a:prstGeom>
        </p:spPr>
      </p:pic>
    </p:spTree>
    <p:extLst>
      <p:ext uri="{BB962C8B-B14F-4D97-AF65-F5344CB8AC3E}">
        <p14:creationId xmlns:p14="http://schemas.microsoft.com/office/powerpoint/2010/main" val="3186484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grpSp>
        <p:nvGrpSpPr>
          <p:cNvPr id="128" name="Google Shape;128;p15"/>
          <p:cNvGrpSpPr/>
          <p:nvPr/>
        </p:nvGrpSpPr>
        <p:grpSpPr>
          <a:xfrm>
            <a:off x="862682" y="1197108"/>
            <a:ext cx="1751261" cy="1751261"/>
            <a:chOff x="0" y="0"/>
            <a:chExt cx="812800" cy="812800"/>
          </a:xfrm>
        </p:grpSpPr>
        <p:sp>
          <p:nvSpPr>
            <p:cNvPr id="129" name="Google Shape;12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A535"/>
            </a:solidFill>
            <a:ln w="10477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1" name="Google Shape;131;p15"/>
          <p:cNvSpPr txBox="1"/>
          <p:nvPr/>
        </p:nvSpPr>
        <p:spPr>
          <a:xfrm>
            <a:off x="3190466" y="1694613"/>
            <a:ext cx="10375972" cy="756233"/>
          </a:xfrm>
          <a:prstGeom prst="rect">
            <a:avLst/>
          </a:prstGeom>
          <a:noFill/>
          <a:ln>
            <a:noFill/>
          </a:ln>
        </p:spPr>
        <p:txBody>
          <a:bodyPr spcFirstLastPara="1" wrap="square" lIns="0" tIns="0" rIns="0" bIns="0" anchor="t" anchorCtr="0">
            <a:spAutoFit/>
          </a:bodyPr>
          <a:lstStyle/>
          <a:p>
            <a:pPr>
              <a:lnSpc>
                <a:spcPct val="90984"/>
              </a:lnSpc>
            </a:pPr>
            <a:r>
              <a:rPr lang="en-IN" sz="5400" b="1" dirty="0">
                <a:latin typeface="Comic Sans MS" panose="030F0702030302020204" pitchFamily="66" charset="0"/>
                <a:ea typeface="Comic Sans MS"/>
                <a:cs typeface="Comic Sans MS"/>
                <a:sym typeface="Comic Sans MS"/>
              </a:rPr>
              <a:t>Presentation</a:t>
            </a:r>
          </a:p>
        </p:txBody>
      </p:sp>
      <p:sp>
        <p:nvSpPr>
          <p:cNvPr id="132" name="Google Shape;132;p15"/>
          <p:cNvSpPr txBox="1"/>
          <p:nvPr/>
        </p:nvSpPr>
        <p:spPr>
          <a:xfrm>
            <a:off x="1060248" y="1518780"/>
            <a:ext cx="1553700" cy="1107900"/>
          </a:xfrm>
          <a:prstGeom prst="rect">
            <a:avLst/>
          </a:prstGeom>
          <a:noFill/>
          <a:ln>
            <a:noFill/>
          </a:ln>
        </p:spPr>
        <p:txBody>
          <a:bodyPr spcFirstLastPara="1" wrap="square" lIns="0" tIns="0" rIns="0" bIns="0" anchor="t" anchorCtr="0">
            <a:spAutoFit/>
          </a:bodyPr>
          <a:lstStyle/>
          <a:p>
            <a:pPr marL="0" marR="0" lvl="0" indent="0" algn="l" rtl="0">
              <a:lnSpc>
                <a:spcPct val="90998"/>
              </a:lnSpc>
              <a:spcBef>
                <a:spcPts val="0"/>
              </a:spcBef>
              <a:spcAft>
                <a:spcPts val="0"/>
              </a:spcAft>
              <a:buNone/>
            </a:pPr>
            <a:r>
              <a:rPr lang="en-US" sz="7910" b="1" i="0" u="none" strike="noStrike" cap="none" dirty="0">
                <a:solidFill>
                  <a:srgbClr val="000000"/>
                </a:solidFill>
                <a:latin typeface="Comic Sans MS"/>
                <a:ea typeface="Comic Sans MS"/>
                <a:cs typeface="Comic Sans MS"/>
                <a:sym typeface="Comic Sans MS"/>
              </a:rPr>
              <a:t>08</a:t>
            </a:r>
            <a:endParaRPr b="1" dirty="0">
              <a:latin typeface="Comic Sans MS"/>
              <a:ea typeface="Comic Sans MS"/>
              <a:cs typeface="Comic Sans MS"/>
              <a:sym typeface="Comic Sans MS"/>
            </a:endParaRPr>
          </a:p>
        </p:txBody>
      </p:sp>
      <p:sp>
        <p:nvSpPr>
          <p:cNvPr id="134" name="Google Shape;134;p15"/>
          <p:cNvSpPr/>
          <p:nvPr/>
        </p:nvSpPr>
        <p:spPr>
          <a:xfrm rot="6575669">
            <a:off x="502333" y="3326855"/>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592718" y="6820926"/>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2" name="TextBox 1">
            <a:extLst>
              <a:ext uri="{FF2B5EF4-FFF2-40B4-BE49-F238E27FC236}">
                <a16:creationId xmlns:a16="http://schemas.microsoft.com/office/drawing/2014/main" id="{3DCDE793-7322-E1BF-9301-6234D4239B5A}"/>
              </a:ext>
            </a:extLst>
          </p:cNvPr>
          <p:cNvSpPr txBox="1"/>
          <p:nvPr/>
        </p:nvSpPr>
        <p:spPr>
          <a:xfrm>
            <a:off x="2873149" y="2801200"/>
            <a:ext cx="5029200" cy="646331"/>
          </a:xfrm>
          <a:prstGeom prst="rect">
            <a:avLst/>
          </a:prstGeom>
          <a:noFill/>
        </p:spPr>
        <p:txBody>
          <a:bodyPr wrap="square" rtlCol="0">
            <a:spAutoFit/>
          </a:bodyPr>
          <a:lstStyle/>
          <a:p>
            <a:r>
              <a:rPr lang="en-IN" sz="3600" dirty="0">
                <a:latin typeface="Comic Sans MS" panose="030F0702030302020204" pitchFamily="66" charset="0"/>
              </a:rPr>
              <a:t>My view</a:t>
            </a:r>
          </a:p>
        </p:txBody>
      </p:sp>
      <p:sp>
        <p:nvSpPr>
          <p:cNvPr id="5" name="TextBox 4">
            <a:extLst>
              <a:ext uri="{FF2B5EF4-FFF2-40B4-BE49-F238E27FC236}">
                <a16:creationId xmlns:a16="http://schemas.microsoft.com/office/drawing/2014/main" id="{326DD20F-A40E-2361-4885-0376F6C44B55}"/>
              </a:ext>
            </a:extLst>
          </p:cNvPr>
          <p:cNvSpPr txBox="1"/>
          <p:nvPr/>
        </p:nvSpPr>
        <p:spPr>
          <a:xfrm>
            <a:off x="9739787" y="8870250"/>
            <a:ext cx="8264228" cy="646331"/>
          </a:xfrm>
          <a:prstGeom prst="rect">
            <a:avLst/>
          </a:prstGeom>
          <a:noFill/>
        </p:spPr>
        <p:txBody>
          <a:bodyPr wrap="square" rtlCol="0">
            <a:spAutoFit/>
          </a:bodyPr>
          <a:lstStyle/>
          <a:p>
            <a:pPr algn="ctr"/>
            <a:r>
              <a:rPr lang="en-IN" sz="3600" b="1" dirty="0">
                <a:latin typeface="Comic Sans MS" panose="030F0702030302020204" pitchFamily="66" charset="0"/>
              </a:rPr>
              <a:t>Tools Used: </a:t>
            </a:r>
            <a:r>
              <a:rPr lang="en-IN" sz="3600" dirty="0">
                <a:latin typeface="Comic Sans MS" panose="030F0702030302020204" pitchFamily="66" charset="0"/>
              </a:rPr>
              <a:t>Microsoft PowerPoint</a:t>
            </a:r>
          </a:p>
        </p:txBody>
      </p:sp>
      <p:sp>
        <p:nvSpPr>
          <p:cNvPr id="6" name="Rectangle: Rounded Corners 5">
            <a:extLst>
              <a:ext uri="{FF2B5EF4-FFF2-40B4-BE49-F238E27FC236}">
                <a16:creationId xmlns:a16="http://schemas.microsoft.com/office/drawing/2014/main" id="{D0D8CFA0-2A7A-FCC1-C6EF-92FDEA319A63}"/>
              </a:ext>
            </a:extLst>
          </p:cNvPr>
          <p:cNvSpPr/>
          <p:nvPr/>
        </p:nvSpPr>
        <p:spPr>
          <a:xfrm>
            <a:off x="14520833" y="6492766"/>
            <a:ext cx="2325415" cy="1834805"/>
          </a:xfrm>
          <a:prstGeom prst="roundRect">
            <a:avLst>
              <a:gd name="adj" fmla="val 6878"/>
            </a:avLst>
          </a:prstGeom>
          <a:no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TextBox 7">
            <a:extLst>
              <a:ext uri="{FF2B5EF4-FFF2-40B4-BE49-F238E27FC236}">
                <a16:creationId xmlns:a16="http://schemas.microsoft.com/office/drawing/2014/main" id="{89CE1422-5906-9526-53E7-072313DFB47E}"/>
              </a:ext>
            </a:extLst>
          </p:cNvPr>
          <p:cNvSpPr txBox="1"/>
          <p:nvPr/>
        </p:nvSpPr>
        <p:spPr>
          <a:xfrm>
            <a:off x="2714363" y="3568433"/>
            <a:ext cx="10375972" cy="3970318"/>
          </a:xfrm>
          <a:prstGeom prst="rect">
            <a:avLst/>
          </a:prstGeom>
          <a:noFill/>
        </p:spPr>
        <p:txBody>
          <a:bodyPr wrap="square" rtlCol="0">
            <a:spAutoFit/>
          </a:bodyPr>
          <a:lstStyle/>
          <a:p>
            <a:r>
              <a:rPr lang="en-US" sz="2800" dirty="0">
                <a:latin typeface="Comic Sans MS" panose="030F0702030302020204" pitchFamily="66" charset="0"/>
              </a:rPr>
              <a:t>Generation Z, born between 1997 and 2012, is entering the workforce with strong digital skills, fresh perspectives, and a desire for purpose-driven careers. However, they also face challenges like mental health struggles, lack of soft skills, and adjusting to professional environments.</a:t>
            </a:r>
          </a:p>
          <a:p>
            <a:endParaRPr lang="en-US" sz="2800" dirty="0">
              <a:latin typeface="Comic Sans MS" panose="030F0702030302020204" pitchFamily="66" charset="0"/>
            </a:endParaRPr>
          </a:p>
          <a:p>
            <a:r>
              <a:rPr lang="en-US" sz="2800" dirty="0">
                <a:latin typeface="Comic Sans MS" panose="030F0702030302020204" pitchFamily="66" charset="0"/>
              </a:rPr>
              <a:t>This presentation explores who Gen Z is, what they expect from their careers, the barriers they face, and how workplaces can support and engage them effectively.</a:t>
            </a:r>
          </a:p>
        </p:txBody>
      </p:sp>
      <p:sp>
        <p:nvSpPr>
          <p:cNvPr id="3" name="TextBox 2">
            <a:extLst>
              <a:ext uri="{FF2B5EF4-FFF2-40B4-BE49-F238E27FC236}">
                <a16:creationId xmlns:a16="http://schemas.microsoft.com/office/drawing/2014/main" id="{47F3E64C-9368-63B2-4282-292EF6BD5EF0}"/>
              </a:ext>
            </a:extLst>
          </p:cNvPr>
          <p:cNvSpPr txBox="1"/>
          <p:nvPr/>
        </p:nvSpPr>
        <p:spPr>
          <a:xfrm>
            <a:off x="2873149" y="7875533"/>
            <a:ext cx="9305881" cy="830997"/>
          </a:xfrm>
          <a:prstGeom prst="rect">
            <a:avLst/>
          </a:prstGeom>
          <a:noFill/>
        </p:spPr>
        <p:txBody>
          <a:bodyPr wrap="square" rtlCol="0">
            <a:spAutoFit/>
          </a:bodyPr>
          <a:lstStyle/>
          <a:p>
            <a:r>
              <a:rPr lang="en-IN" sz="2400" b="1" dirty="0">
                <a:latin typeface="Comic Sans MS" panose="030F0702030302020204" pitchFamily="66" charset="0"/>
              </a:rPr>
              <a:t>Project Title: </a:t>
            </a:r>
            <a:r>
              <a:rPr lang="en-US" sz="2400" dirty="0">
                <a:latin typeface="Comic Sans MS" panose="030F0702030302020204" pitchFamily="66" charset="0"/>
              </a:rPr>
              <a:t>Understanding the Career Aspirations of Generation Z</a:t>
            </a:r>
            <a:endParaRPr lang="en-IN" sz="2400" dirty="0">
              <a:latin typeface="Comic Sans MS" panose="030F0702030302020204" pitchFamily="66" charset="0"/>
            </a:endParaRPr>
          </a:p>
        </p:txBody>
      </p:sp>
      <p:pic>
        <p:nvPicPr>
          <p:cNvPr id="9" name="Picture 8" descr="A logo of a company&#10;&#10;AI-generated content may be incorrect.">
            <a:hlinkClick r:id="rId6"/>
            <a:extLst>
              <a:ext uri="{FF2B5EF4-FFF2-40B4-BE49-F238E27FC236}">
                <a16:creationId xmlns:a16="http://schemas.microsoft.com/office/drawing/2014/main" id="{8F994F76-36AF-9922-C983-7BC1349CAE02}"/>
              </a:ext>
            </a:extLst>
          </p:cNvPr>
          <p:cNvPicPr>
            <a:picLocks noChangeAspect="1"/>
          </p:cNvPicPr>
          <p:nvPr/>
        </p:nvPicPr>
        <p:blipFill>
          <a:blip r:embed="rId7"/>
          <a:stretch>
            <a:fillRect/>
          </a:stretch>
        </p:blipFill>
        <p:spPr>
          <a:xfrm>
            <a:off x="14639816" y="6348819"/>
            <a:ext cx="2087448" cy="2087448"/>
          </a:xfrm>
          <a:prstGeom prst="rect">
            <a:avLst/>
          </a:prstGeom>
        </p:spPr>
      </p:pic>
    </p:spTree>
    <p:extLst>
      <p:ext uri="{BB962C8B-B14F-4D97-AF65-F5344CB8AC3E}">
        <p14:creationId xmlns:p14="http://schemas.microsoft.com/office/powerpoint/2010/main" val="462726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386"/>
        <p:cNvGrpSpPr/>
        <p:nvPr/>
      </p:nvGrpSpPr>
      <p:grpSpPr>
        <a:xfrm>
          <a:off x="0" y="0"/>
          <a:ext cx="0" cy="0"/>
          <a:chOff x="0" y="0"/>
          <a:chExt cx="0" cy="0"/>
        </a:xfrm>
      </p:grpSpPr>
      <p:pic>
        <p:nvPicPr>
          <p:cNvPr id="387" name="Google Shape;387;p31"/>
          <p:cNvPicPr preferRelativeResize="0"/>
          <p:nvPr/>
        </p:nvPicPr>
        <p:blipFill>
          <a:blip r:embed="rId3">
            <a:alphaModFix/>
          </a:blip>
          <a:stretch>
            <a:fillRect/>
          </a:stretch>
        </p:blipFill>
        <p:spPr>
          <a:xfrm>
            <a:off x="514350" y="719126"/>
            <a:ext cx="17259300" cy="8848749"/>
          </a:xfrm>
          <a:prstGeom prst="rect">
            <a:avLst/>
          </a:prstGeom>
          <a:noFill/>
          <a:ln>
            <a:noFill/>
          </a:ln>
        </p:spPr>
      </p:pic>
      <p:sp>
        <p:nvSpPr>
          <p:cNvPr id="388" name="Google Shape;388;p31"/>
          <p:cNvSpPr txBox="1"/>
          <p:nvPr/>
        </p:nvSpPr>
        <p:spPr>
          <a:xfrm>
            <a:off x="3762379" y="1187809"/>
            <a:ext cx="9757678" cy="924227"/>
          </a:xfrm>
          <a:prstGeom prst="rect">
            <a:avLst/>
          </a:prstGeom>
          <a:noFill/>
          <a:ln>
            <a:noFill/>
          </a:ln>
        </p:spPr>
        <p:txBody>
          <a:bodyPr spcFirstLastPara="1" wrap="square" lIns="0" tIns="0" rIns="0" bIns="0" anchor="t" anchorCtr="0">
            <a:spAutoFit/>
          </a:bodyPr>
          <a:lstStyle/>
          <a:p>
            <a:pPr marL="0" marR="0" lvl="0" indent="0" algn="ctr" rtl="0">
              <a:lnSpc>
                <a:spcPct val="91005"/>
              </a:lnSpc>
              <a:spcBef>
                <a:spcPts val="0"/>
              </a:spcBef>
              <a:spcAft>
                <a:spcPts val="0"/>
              </a:spcAft>
              <a:buNone/>
            </a:pPr>
            <a:r>
              <a:rPr lang="en-US" sz="6600" b="1" i="0" u="none" strike="noStrike" cap="none" dirty="0">
                <a:solidFill>
                  <a:srgbClr val="000000"/>
                </a:solidFill>
                <a:latin typeface="Comic Sans MS"/>
                <a:ea typeface="Comic Sans MS"/>
                <a:cs typeface="Comic Sans MS"/>
                <a:sym typeface="Comic Sans MS"/>
              </a:rPr>
              <a:t>My Experience</a:t>
            </a:r>
            <a:endParaRPr sz="6600" b="1" dirty="0">
              <a:latin typeface="Comic Sans MS"/>
              <a:ea typeface="Comic Sans MS"/>
              <a:cs typeface="Comic Sans MS"/>
              <a:sym typeface="Comic Sans MS"/>
            </a:endParaRPr>
          </a:p>
        </p:txBody>
      </p:sp>
      <p:sp>
        <p:nvSpPr>
          <p:cNvPr id="4" name="TextBox 3">
            <a:extLst>
              <a:ext uri="{FF2B5EF4-FFF2-40B4-BE49-F238E27FC236}">
                <a16:creationId xmlns:a16="http://schemas.microsoft.com/office/drawing/2014/main" id="{3E9CD4D9-6E7E-4DC5-567D-23F3F6E11DC4}"/>
              </a:ext>
            </a:extLst>
          </p:cNvPr>
          <p:cNvSpPr txBox="1"/>
          <p:nvPr/>
        </p:nvSpPr>
        <p:spPr>
          <a:xfrm>
            <a:off x="1064310" y="2580719"/>
            <a:ext cx="16159380" cy="6247864"/>
          </a:xfrm>
          <a:prstGeom prst="rect">
            <a:avLst/>
          </a:prstGeom>
          <a:noFill/>
        </p:spPr>
        <p:txBody>
          <a:bodyPr wrap="square" rtlCol="0">
            <a:spAutoFit/>
          </a:bodyPr>
          <a:lstStyle/>
          <a:p>
            <a:r>
              <a:rPr lang="en-US" sz="2000" dirty="0">
                <a:latin typeface="Comic Sans MS" panose="030F0702030302020204" pitchFamily="66" charset="0"/>
              </a:rPr>
              <a:t>As part of my internship, I worked on the project titled </a:t>
            </a:r>
            <a:r>
              <a:rPr lang="en-US" sz="2000" b="1" dirty="0">
                <a:latin typeface="Comic Sans MS" panose="030F0702030302020204" pitchFamily="66" charset="0"/>
              </a:rPr>
              <a:t>"Understanding the Career Aspirations of Generation Z,"</a:t>
            </a:r>
            <a:r>
              <a:rPr lang="en-US" sz="2000" dirty="0">
                <a:latin typeface="Comic Sans MS" panose="030F0702030302020204" pitchFamily="66" charset="0"/>
              </a:rPr>
              <a:t> which focused on analyzing the professional expectations, challenges, and behaviors of Gen Z employees in modern workplaces.</a:t>
            </a:r>
          </a:p>
          <a:p>
            <a:r>
              <a:rPr lang="en-US" sz="2000" dirty="0">
                <a:latin typeface="Comic Sans MS" panose="030F0702030302020204" pitchFamily="66" charset="0"/>
              </a:rPr>
              <a:t>Over the span of </a:t>
            </a:r>
            <a:r>
              <a:rPr lang="en-US" sz="2000" b="1" dirty="0">
                <a:latin typeface="Comic Sans MS" panose="030F0702030302020204" pitchFamily="66" charset="0"/>
              </a:rPr>
              <a:t>6 weeks</a:t>
            </a:r>
            <a:r>
              <a:rPr lang="en-US" sz="2000" dirty="0">
                <a:latin typeface="Comic Sans MS" panose="030F0702030302020204" pitchFamily="66" charset="0"/>
              </a:rPr>
              <a:t>, I conducted extensive research, evaluated reports from multiple global sources, and applied the </a:t>
            </a:r>
            <a:r>
              <a:rPr lang="en-US" sz="2000" b="1" dirty="0">
                <a:latin typeface="Comic Sans MS" panose="030F0702030302020204" pitchFamily="66" charset="0"/>
              </a:rPr>
              <a:t>5W1H analytical framework</a:t>
            </a:r>
            <a:r>
              <a:rPr lang="en-US" sz="2000" dirty="0">
                <a:latin typeface="Comic Sans MS" panose="030F0702030302020204" pitchFamily="66" charset="0"/>
              </a:rPr>
              <a:t> to break down the topic into actionable insights. I analyzed over </a:t>
            </a:r>
            <a:r>
              <a:rPr lang="en-US" sz="2000" b="1" dirty="0">
                <a:latin typeface="Comic Sans MS" panose="030F0702030302020204" pitchFamily="66" charset="0"/>
              </a:rPr>
              <a:t>10+ industry reports and case studies</a:t>
            </a:r>
            <a:r>
              <a:rPr lang="en-US" sz="2000" dirty="0">
                <a:latin typeface="Comic Sans MS" panose="030F0702030302020204" pitchFamily="66" charset="0"/>
              </a:rPr>
              <a:t>, extracting key statistics such as Gen Z's average </a:t>
            </a:r>
            <a:r>
              <a:rPr lang="en-US" sz="2000" b="1" dirty="0">
                <a:latin typeface="Comic Sans MS" panose="030F0702030302020204" pitchFamily="66" charset="0"/>
              </a:rPr>
              <a:t>54 days of lost productivity per year</a:t>
            </a:r>
            <a:r>
              <a:rPr lang="en-US" sz="2000" dirty="0">
                <a:latin typeface="Comic Sans MS" panose="030F0702030302020204" pitchFamily="66" charset="0"/>
              </a:rPr>
              <a:t> due to mental health issues and the </a:t>
            </a:r>
            <a:r>
              <a:rPr lang="en-US" sz="2000" b="1" dirty="0">
                <a:latin typeface="Comic Sans MS" panose="030F0702030302020204" pitchFamily="66" charset="0"/>
              </a:rPr>
              <a:t>1.2 million unemployed youth</a:t>
            </a:r>
            <a:r>
              <a:rPr lang="en-US" sz="2000" dirty="0">
                <a:latin typeface="Comic Sans MS" panose="030F0702030302020204" pitchFamily="66" charset="0"/>
              </a:rPr>
              <a:t> in the UK post-pandemic.</a:t>
            </a:r>
          </a:p>
          <a:p>
            <a:endParaRPr lang="en-US" sz="2000" dirty="0">
              <a:latin typeface="Comic Sans MS" panose="030F0702030302020204" pitchFamily="66" charset="0"/>
            </a:endParaRPr>
          </a:p>
          <a:p>
            <a:r>
              <a:rPr lang="en-US" sz="2000" b="1" dirty="0">
                <a:latin typeface="Comic Sans MS" panose="030F0702030302020204" pitchFamily="66" charset="0"/>
              </a:rPr>
              <a:t>Key contributions:</a:t>
            </a:r>
          </a:p>
          <a:p>
            <a:pPr>
              <a:buFont typeface="Arial" panose="020B0604020202020204" pitchFamily="34" charset="0"/>
              <a:buChar char="•"/>
            </a:pPr>
            <a:r>
              <a:rPr lang="en-US" sz="2000" b="1" dirty="0">
                <a:latin typeface="Comic Sans MS" panose="030F0702030302020204" pitchFamily="66" charset="0"/>
              </a:rPr>
              <a:t>Identified 5+ major challenges</a:t>
            </a:r>
            <a:r>
              <a:rPr lang="en-US" sz="2000" dirty="0">
                <a:latin typeface="Comic Sans MS" panose="030F0702030302020204" pitchFamily="66" charset="0"/>
              </a:rPr>
              <a:t> faced by Gen Z in the workforce, including communication gaps and rising mental health concerns.</a:t>
            </a:r>
          </a:p>
          <a:p>
            <a:pPr>
              <a:buFont typeface="Arial" panose="020B0604020202020204" pitchFamily="34" charset="0"/>
              <a:buChar char="•"/>
            </a:pPr>
            <a:r>
              <a:rPr lang="en-US" sz="2000" dirty="0">
                <a:latin typeface="Comic Sans MS" panose="030F0702030302020204" pitchFamily="66" charset="0"/>
              </a:rPr>
              <a:t>Proposed </a:t>
            </a:r>
            <a:r>
              <a:rPr lang="en-US" sz="2000" b="1" dirty="0">
                <a:latin typeface="Comic Sans MS" panose="030F0702030302020204" pitchFamily="66" charset="0"/>
              </a:rPr>
              <a:t>3 strategic solutions</a:t>
            </a:r>
            <a:r>
              <a:rPr lang="en-US" sz="2000" dirty="0">
                <a:latin typeface="Comic Sans MS" panose="030F0702030302020204" pitchFamily="66" charset="0"/>
              </a:rPr>
              <a:t> for employers: flexible work policies, mental health support, and inclusive company cultures.</a:t>
            </a:r>
          </a:p>
          <a:p>
            <a:pPr>
              <a:buFont typeface="Arial" panose="020B0604020202020204" pitchFamily="34" charset="0"/>
              <a:buChar char="•"/>
            </a:pPr>
            <a:r>
              <a:rPr lang="en-US" sz="2000" dirty="0">
                <a:latin typeface="Comic Sans MS" panose="030F0702030302020204" pitchFamily="66" charset="0"/>
              </a:rPr>
              <a:t>Created a </a:t>
            </a:r>
            <a:r>
              <a:rPr lang="en-US" sz="2000" b="1" dirty="0">
                <a:latin typeface="Comic Sans MS" panose="030F0702030302020204" pitchFamily="66" charset="0"/>
              </a:rPr>
              <a:t>visually-supported presentation</a:t>
            </a:r>
            <a:r>
              <a:rPr lang="en-US" sz="2000" dirty="0">
                <a:latin typeface="Comic Sans MS" panose="030F0702030302020204" pitchFamily="66" charset="0"/>
              </a:rPr>
              <a:t> using graphs, infographics, and real-world data, helping simplify complex findings for stakeholders.</a:t>
            </a:r>
          </a:p>
          <a:p>
            <a:endParaRPr lang="en-US" sz="2000" dirty="0">
              <a:latin typeface="Comic Sans MS" panose="030F0702030302020204" pitchFamily="66" charset="0"/>
            </a:endParaRPr>
          </a:p>
          <a:p>
            <a:endParaRPr lang="en-US" sz="2000" dirty="0">
              <a:latin typeface="Comic Sans MS" panose="030F0702030302020204" pitchFamily="66" charset="0"/>
            </a:endParaRPr>
          </a:p>
          <a:p>
            <a:r>
              <a:rPr lang="en-US" sz="2000" dirty="0">
                <a:latin typeface="Comic Sans MS" panose="030F0702030302020204" pitchFamily="66" charset="0"/>
              </a:rPr>
              <a:t>Through this project, I significantly improved my skills in </a:t>
            </a:r>
            <a:r>
              <a:rPr lang="en-US" sz="2000" b="1" dirty="0">
                <a:latin typeface="Comic Sans MS" panose="030F0702030302020204" pitchFamily="66" charset="0"/>
              </a:rPr>
              <a:t>data analysis, research writing, presentation design</a:t>
            </a:r>
            <a:r>
              <a:rPr lang="en-US" sz="2000" dirty="0">
                <a:latin typeface="Comic Sans MS" panose="030F0702030302020204" pitchFamily="66" charset="0"/>
              </a:rPr>
              <a:t>, and </a:t>
            </a:r>
            <a:r>
              <a:rPr lang="en-US" sz="2000" b="1" dirty="0">
                <a:latin typeface="Comic Sans MS" panose="030F0702030302020204" pitchFamily="66" charset="0"/>
              </a:rPr>
              <a:t>workforce psychology understanding</a:t>
            </a:r>
            <a:r>
              <a:rPr lang="en-US" sz="2000" dirty="0">
                <a:latin typeface="Comic Sans MS" panose="030F0702030302020204" pitchFamily="66" charset="0"/>
              </a:rPr>
              <a:t>. It also enhanced my ability to work independently, manage time effectively, and communicate insights in a structured and impactful manner.</a:t>
            </a:r>
          </a:p>
          <a:p>
            <a:endParaRPr lang="en-US" sz="2000" dirty="0">
              <a:latin typeface="Comic Sans MS" panose="030F0702030302020204" pitchFamily="66" charset="0"/>
            </a:endParaRPr>
          </a:p>
          <a:p>
            <a:r>
              <a:rPr lang="en-US" sz="2000" dirty="0">
                <a:latin typeface="Comic Sans MS" panose="030F0702030302020204" pitchFamily="66" charset="0"/>
              </a:rPr>
              <a:t>Overall, this internship was a transformative learning experience that deepened my awareness of generational workforce dynamics and prepared me to tackle real-world HR and workplace challenges with confidence.</a:t>
            </a:r>
          </a:p>
        </p:txBody>
      </p:sp>
      <p:pic>
        <p:nvPicPr>
          <p:cNvPr id="3" name="Picture 2" descr="A person standing on a red arrow with a star and gear&#10;&#10;AI-generated content may be incorrect.">
            <a:extLst>
              <a:ext uri="{FF2B5EF4-FFF2-40B4-BE49-F238E27FC236}">
                <a16:creationId xmlns:a16="http://schemas.microsoft.com/office/drawing/2014/main" id="{D2B4502C-4B29-A147-F9E2-9A2A7ECAAEA4}"/>
              </a:ext>
            </a:extLst>
          </p:cNvPr>
          <p:cNvPicPr>
            <a:picLocks noChangeAspect="1"/>
          </p:cNvPicPr>
          <p:nvPr/>
        </p:nvPicPr>
        <p:blipFill>
          <a:blip r:embed="rId4"/>
          <a:stretch>
            <a:fillRect/>
          </a:stretch>
        </p:blipFill>
        <p:spPr>
          <a:xfrm>
            <a:off x="12563707" y="753212"/>
            <a:ext cx="1593165" cy="1593165"/>
          </a:xfrm>
          <a:prstGeom prst="rect">
            <a:avLst/>
          </a:prstGeom>
        </p:spPr>
      </p:pic>
      <p:pic>
        <p:nvPicPr>
          <p:cNvPr id="6" name="Picture 5" descr="A notepad with a pen on it&#10;&#10;AI-generated content may be incorrect.">
            <a:extLst>
              <a:ext uri="{FF2B5EF4-FFF2-40B4-BE49-F238E27FC236}">
                <a16:creationId xmlns:a16="http://schemas.microsoft.com/office/drawing/2014/main" id="{7C3B4C3B-CA9A-2286-43A5-7B1C2816C782}"/>
              </a:ext>
            </a:extLst>
          </p:cNvPr>
          <p:cNvPicPr>
            <a:picLocks noChangeAspect="1"/>
          </p:cNvPicPr>
          <p:nvPr/>
        </p:nvPicPr>
        <p:blipFill>
          <a:blip r:embed="rId5"/>
          <a:stretch>
            <a:fillRect/>
          </a:stretch>
        </p:blipFill>
        <p:spPr>
          <a:xfrm>
            <a:off x="2264179" y="872354"/>
            <a:ext cx="2849900" cy="1591194"/>
          </a:xfrm>
          <a:prstGeom prst="rect">
            <a:avLst/>
          </a:prstGeom>
        </p:spPr>
      </p:pic>
    </p:spTree>
    <p:extLst>
      <p:ext uri="{BB962C8B-B14F-4D97-AF65-F5344CB8AC3E}">
        <p14:creationId xmlns:p14="http://schemas.microsoft.com/office/powerpoint/2010/main" val="3758305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386"/>
        <p:cNvGrpSpPr/>
        <p:nvPr/>
      </p:nvGrpSpPr>
      <p:grpSpPr>
        <a:xfrm>
          <a:off x="0" y="0"/>
          <a:ext cx="0" cy="0"/>
          <a:chOff x="0" y="0"/>
          <a:chExt cx="0" cy="0"/>
        </a:xfrm>
      </p:grpSpPr>
      <p:pic>
        <p:nvPicPr>
          <p:cNvPr id="387" name="Google Shape;387;p31"/>
          <p:cNvPicPr preferRelativeResize="0"/>
          <p:nvPr/>
        </p:nvPicPr>
        <p:blipFill>
          <a:blip r:embed="rId3">
            <a:alphaModFix/>
          </a:blip>
          <a:stretch>
            <a:fillRect/>
          </a:stretch>
        </p:blipFill>
        <p:spPr>
          <a:xfrm>
            <a:off x="514350" y="719126"/>
            <a:ext cx="17259300" cy="8848749"/>
          </a:xfrm>
          <a:prstGeom prst="rect">
            <a:avLst/>
          </a:prstGeom>
          <a:noFill/>
          <a:ln>
            <a:noFill/>
          </a:ln>
        </p:spPr>
      </p:pic>
      <p:sp>
        <p:nvSpPr>
          <p:cNvPr id="388" name="Google Shape;388;p31"/>
          <p:cNvSpPr txBox="1"/>
          <p:nvPr/>
        </p:nvSpPr>
        <p:spPr>
          <a:xfrm>
            <a:off x="5280936" y="1656492"/>
            <a:ext cx="7726200" cy="1400700"/>
          </a:xfrm>
          <a:prstGeom prst="rect">
            <a:avLst/>
          </a:prstGeom>
          <a:noFill/>
          <a:ln>
            <a:noFill/>
          </a:ln>
        </p:spPr>
        <p:txBody>
          <a:bodyPr spcFirstLastPara="1" wrap="square" lIns="0" tIns="0" rIns="0" bIns="0" anchor="t" anchorCtr="0">
            <a:spAutoFit/>
          </a:bodyPr>
          <a:lstStyle/>
          <a:p>
            <a:pPr marL="0" marR="0" lvl="0" indent="0" algn="ctr" rtl="0">
              <a:lnSpc>
                <a:spcPct val="91005"/>
              </a:lnSpc>
              <a:spcBef>
                <a:spcPts val="0"/>
              </a:spcBef>
              <a:spcAft>
                <a:spcPts val="0"/>
              </a:spcAft>
              <a:buNone/>
            </a:pPr>
            <a:r>
              <a:rPr lang="en-US" sz="10000" b="1" i="0" u="none" strike="noStrike" cap="none" dirty="0">
                <a:solidFill>
                  <a:srgbClr val="000000"/>
                </a:solidFill>
                <a:latin typeface="Comic Sans MS"/>
                <a:ea typeface="Comic Sans MS"/>
                <a:cs typeface="Comic Sans MS"/>
                <a:sym typeface="Comic Sans MS"/>
              </a:rPr>
              <a:t>Thank You</a:t>
            </a:r>
            <a:endParaRPr sz="10000" b="1" dirty="0">
              <a:latin typeface="Comic Sans MS"/>
              <a:ea typeface="Comic Sans MS"/>
              <a:cs typeface="Comic Sans MS"/>
              <a:sym typeface="Comic Sans MS"/>
            </a:endParaRPr>
          </a:p>
        </p:txBody>
      </p:sp>
      <p:sp>
        <p:nvSpPr>
          <p:cNvPr id="4" name="TextBox 3">
            <a:extLst>
              <a:ext uri="{FF2B5EF4-FFF2-40B4-BE49-F238E27FC236}">
                <a16:creationId xmlns:a16="http://schemas.microsoft.com/office/drawing/2014/main" id="{3E9CD4D9-6E7E-4DC5-567D-23F3F6E11DC4}"/>
              </a:ext>
            </a:extLst>
          </p:cNvPr>
          <p:cNvSpPr txBox="1"/>
          <p:nvPr/>
        </p:nvSpPr>
        <p:spPr>
          <a:xfrm>
            <a:off x="1459149" y="3680164"/>
            <a:ext cx="6639822" cy="738664"/>
          </a:xfrm>
          <a:prstGeom prst="rect">
            <a:avLst/>
          </a:prstGeom>
          <a:noFill/>
        </p:spPr>
        <p:txBody>
          <a:bodyPr wrap="square" rtlCol="0">
            <a:spAutoFit/>
          </a:bodyPr>
          <a:lstStyle/>
          <a:p>
            <a:r>
              <a:rPr lang="en-IN" sz="2800" b="1" dirty="0">
                <a:latin typeface="Comic Sans MS" panose="030F0702030302020204" pitchFamily="66" charset="0"/>
              </a:rPr>
              <a:t>Name: </a:t>
            </a:r>
            <a:r>
              <a:rPr lang="en-IN" sz="2800" dirty="0">
                <a:latin typeface="Comic Sans MS" panose="030F0702030302020204" pitchFamily="66" charset="0"/>
              </a:rPr>
              <a:t>KEDARI SRI VENKATESH</a:t>
            </a:r>
          </a:p>
          <a:p>
            <a:endParaRPr lang="en-IN" dirty="0"/>
          </a:p>
        </p:txBody>
      </p:sp>
      <p:sp>
        <p:nvSpPr>
          <p:cNvPr id="2" name="TextBox 1">
            <a:extLst>
              <a:ext uri="{FF2B5EF4-FFF2-40B4-BE49-F238E27FC236}">
                <a16:creationId xmlns:a16="http://schemas.microsoft.com/office/drawing/2014/main" id="{0A5B5DBF-F943-842F-E569-3CA51C2B6589}"/>
              </a:ext>
            </a:extLst>
          </p:cNvPr>
          <p:cNvSpPr txBox="1"/>
          <p:nvPr/>
        </p:nvSpPr>
        <p:spPr>
          <a:xfrm>
            <a:off x="2661557" y="4464085"/>
            <a:ext cx="13781314" cy="4893647"/>
          </a:xfrm>
          <a:prstGeom prst="rect">
            <a:avLst/>
          </a:prstGeom>
          <a:noFill/>
        </p:spPr>
        <p:txBody>
          <a:bodyPr wrap="square" rtlCol="0">
            <a:spAutoFit/>
          </a:bodyPr>
          <a:lstStyle/>
          <a:p>
            <a:pPr algn="ctr"/>
            <a:r>
              <a:rPr lang="en-US" sz="2400" dirty="0">
                <a:latin typeface="Comic Sans MS" panose="030F0702030302020204" pitchFamily="66" charset="0"/>
              </a:rPr>
              <a:t>As I wrap up my internship journey, I want to take a moment to express my sincere gratitude for the incredible experience. This internship has been more than just a learning opportunity—it has been a journey of growth, reflection, and discovery.</a:t>
            </a:r>
          </a:p>
          <a:p>
            <a:pPr algn="ctr"/>
            <a:endParaRPr lang="en-US" sz="2400" dirty="0">
              <a:latin typeface="Comic Sans MS" panose="030F0702030302020204" pitchFamily="66" charset="0"/>
            </a:endParaRPr>
          </a:p>
          <a:p>
            <a:pPr algn="ctr"/>
            <a:r>
              <a:rPr lang="en-US" sz="2400" dirty="0">
                <a:latin typeface="Comic Sans MS" panose="030F0702030302020204" pitchFamily="66" charset="0"/>
              </a:rPr>
              <a:t>Exploring the career aspirations of Generation Z has given me deep insights into modern workplace dynamics, mental health awareness, and the importance of adaptability in today’s ever-evolving professional world. I’ve gained valuable skills in research, analysis, and communication, and I’m walking away with not just knowledge, but a clearer vision of my own career path.</a:t>
            </a:r>
          </a:p>
          <a:p>
            <a:pPr algn="ctr"/>
            <a:endParaRPr lang="en-US" sz="2400" dirty="0">
              <a:latin typeface="Comic Sans MS" panose="030F0702030302020204" pitchFamily="66" charset="0"/>
            </a:endParaRPr>
          </a:p>
          <a:p>
            <a:pPr algn="ctr"/>
            <a:r>
              <a:rPr lang="en-US" sz="2400" dirty="0">
                <a:latin typeface="Comic Sans MS" panose="030F0702030302020204" pitchFamily="66" charset="0"/>
              </a:rPr>
              <a:t>Thank you to everyone who supported and guided me throughout this experience. I’m excited to carry forward what I’ve learned and continue growing both personally and professionally.</a:t>
            </a:r>
          </a:p>
          <a:p>
            <a:pPr algn="ctr"/>
            <a:endParaRPr lang="en-IN" sz="2400" dirty="0">
              <a:latin typeface="Comic Sans MS" panose="030F0702030302020204" pitchFamily="66" charset="0"/>
            </a:endParaRPr>
          </a:p>
        </p:txBody>
      </p:sp>
      <p:sp>
        <p:nvSpPr>
          <p:cNvPr id="3" name="TextBox 2">
            <a:extLst>
              <a:ext uri="{FF2B5EF4-FFF2-40B4-BE49-F238E27FC236}">
                <a16:creationId xmlns:a16="http://schemas.microsoft.com/office/drawing/2014/main" id="{CCB0DE4C-0BEC-3374-38C8-B4C8A814494B}"/>
              </a:ext>
            </a:extLst>
          </p:cNvPr>
          <p:cNvSpPr txBox="1"/>
          <p:nvPr/>
        </p:nvSpPr>
        <p:spPr>
          <a:xfrm>
            <a:off x="9372600" y="3680164"/>
            <a:ext cx="3820886" cy="523220"/>
          </a:xfrm>
          <a:prstGeom prst="rect">
            <a:avLst/>
          </a:prstGeom>
          <a:noFill/>
        </p:spPr>
        <p:txBody>
          <a:bodyPr wrap="square" rtlCol="0">
            <a:spAutoFit/>
          </a:bodyPr>
          <a:lstStyle/>
          <a:p>
            <a:r>
              <a:rPr lang="en-IN" sz="2800" b="1" dirty="0">
                <a:latin typeface="Comic Sans MS" panose="030F0702030302020204" pitchFamily="66" charset="0"/>
              </a:rPr>
              <a:t>Connect With Me:- </a:t>
            </a:r>
          </a:p>
        </p:txBody>
      </p:sp>
      <p:pic>
        <p:nvPicPr>
          <p:cNvPr id="1026" name="Picture 2" descr="Linkedin logo png, Linkedin logo transparent png, Linkedin icon transparent  free png 23986926 PNG">
            <a:hlinkClick r:id="rId4"/>
            <a:extLst>
              <a:ext uri="{FF2B5EF4-FFF2-40B4-BE49-F238E27FC236}">
                <a16:creationId xmlns:a16="http://schemas.microsoft.com/office/drawing/2014/main" id="{16FF637E-47DE-91A5-4ACD-0F75DD0272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88776" y="3437220"/>
            <a:ext cx="970099" cy="9700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63"/>
        <p:cNvGrpSpPr/>
        <p:nvPr/>
      </p:nvGrpSpPr>
      <p:grpSpPr>
        <a:xfrm>
          <a:off x="0" y="0"/>
          <a:ext cx="0" cy="0"/>
          <a:chOff x="0" y="0"/>
          <a:chExt cx="0" cy="0"/>
        </a:xfrm>
      </p:grpSpPr>
      <p:pic>
        <p:nvPicPr>
          <p:cNvPr id="64" name="Google Shape;64;p12"/>
          <p:cNvPicPr preferRelativeResize="0"/>
          <p:nvPr/>
        </p:nvPicPr>
        <p:blipFill>
          <a:blip r:embed="rId3">
            <a:alphaModFix/>
          </a:blip>
          <a:stretch>
            <a:fillRect/>
          </a:stretch>
        </p:blipFill>
        <p:spPr>
          <a:xfrm>
            <a:off x="514350" y="719125"/>
            <a:ext cx="17259300" cy="8848749"/>
          </a:xfrm>
          <a:prstGeom prst="rect">
            <a:avLst/>
          </a:prstGeom>
          <a:noFill/>
          <a:ln>
            <a:noFill/>
          </a:ln>
        </p:spPr>
      </p:pic>
      <p:grpSp>
        <p:nvGrpSpPr>
          <p:cNvPr id="66" name="Google Shape;66;p12"/>
          <p:cNvGrpSpPr/>
          <p:nvPr/>
        </p:nvGrpSpPr>
        <p:grpSpPr>
          <a:xfrm>
            <a:off x="1210042" y="3269257"/>
            <a:ext cx="1751261" cy="1751261"/>
            <a:chOff x="0" y="0"/>
            <a:chExt cx="812800" cy="812800"/>
          </a:xfrm>
        </p:grpSpPr>
        <p:sp>
          <p:nvSpPr>
            <p:cNvPr id="67" name="Google Shape;6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A535"/>
            </a:solidFill>
            <a:ln w="10477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 name="Google Shape;69;p12"/>
          <p:cNvGrpSpPr/>
          <p:nvPr/>
        </p:nvGrpSpPr>
        <p:grpSpPr>
          <a:xfrm>
            <a:off x="1210042" y="5924976"/>
            <a:ext cx="1751261" cy="1751261"/>
            <a:chOff x="0" y="0"/>
            <a:chExt cx="812800" cy="812800"/>
          </a:xfrm>
        </p:grpSpPr>
        <p:sp>
          <p:nvSpPr>
            <p:cNvPr id="70" name="Google Shape;7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A535"/>
            </a:solidFill>
            <a:ln w="10477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 name="Google Shape;72;p12"/>
          <p:cNvGrpSpPr/>
          <p:nvPr/>
        </p:nvGrpSpPr>
        <p:grpSpPr>
          <a:xfrm>
            <a:off x="7940530" y="3269257"/>
            <a:ext cx="1751261" cy="1751261"/>
            <a:chOff x="0" y="0"/>
            <a:chExt cx="812800" cy="812800"/>
          </a:xfrm>
        </p:grpSpPr>
        <p:sp>
          <p:nvSpPr>
            <p:cNvPr id="73" name="Google Shape;7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A535"/>
            </a:solidFill>
            <a:ln w="10477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 name="Google Shape;75;p12"/>
          <p:cNvGrpSpPr/>
          <p:nvPr/>
        </p:nvGrpSpPr>
        <p:grpSpPr>
          <a:xfrm>
            <a:off x="7940530" y="5924976"/>
            <a:ext cx="1751261" cy="1751261"/>
            <a:chOff x="0" y="0"/>
            <a:chExt cx="812800" cy="812800"/>
          </a:xfrm>
        </p:grpSpPr>
        <p:sp>
          <p:nvSpPr>
            <p:cNvPr id="76" name="Google Shape;7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A535"/>
            </a:solidFill>
            <a:ln w="10477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8" name="Google Shape;78;p12"/>
          <p:cNvSpPr txBox="1"/>
          <p:nvPr/>
        </p:nvSpPr>
        <p:spPr>
          <a:xfrm>
            <a:off x="3242104" y="3456935"/>
            <a:ext cx="3411783" cy="588174"/>
          </a:xfrm>
          <a:prstGeom prst="rect">
            <a:avLst/>
          </a:prstGeom>
          <a:noFill/>
          <a:ln>
            <a:noFill/>
          </a:ln>
        </p:spPr>
        <p:txBody>
          <a:bodyPr spcFirstLastPara="1" wrap="square" lIns="0" tIns="0" rIns="0" bIns="0" anchor="t" anchorCtr="0">
            <a:spAutoFit/>
          </a:bodyPr>
          <a:lstStyle/>
          <a:p>
            <a:pPr>
              <a:lnSpc>
                <a:spcPct val="90984"/>
              </a:lnSpc>
            </a:pPr>
            <a:r>
              <a:rPr lang="en-IN" sz="2800" b="1" spc="-10" dirty="0">
                <a:solidFill>
                  <a:srgbClr val="0D0D0D"/>
                </a:solidFill>
                <a:latin typeface="Comic Sans MS" panose="030F0702030302020204" pitchFamily="66" charset="0"/>
                <a:cs typeface="Trebuchet MS"/>
              </a:rPr>
              <a:t>Problem statement</a:t>
            </a:r>
            <a:endParaRPr lang="en-IN" sz="2800" dirty="0">
              <a:latin typeface="Comic Sans MS" panose="030F0702030302020204" pitchFamily="66" charset="0"/>
              <a:cs typeface="Trebuchet MS"/>
            </a:endParaRPr>
          </a:p>
          <a:p>
            <a:pPr marL="0" marR="0" lvl="0" indent="0" algn="l" rtl="0">
              <a:lnSpc>
                <a:spcPct val="90984"/>
              </a:lnSpc>
              <a:spcBef>
                <a:spcPts val="0"/>
              </a:spcBef>
              <a:spcAft>
                <a:spcPts val="0"/>
              </a:spcAft>
              <a:buNone/>
            </a:pPr>
            <a:endParaRPr b="1" dirty="0">
              <a:latin typeface="Comic Sans MS"/>
              <a:ea typeface="Comic Sans MS"/>
              <a:cs typeface="Comic Sans MS"/>
              <a:sym typeface="Comic Sans MS"/>
            </a:endParaRPr>
          </a:p>
        </p:txBody>
      </p:sp>
      <p:sp>
        <p:nvSpPr>
          <p:cNvPr id="79" name="Google Shape;79;p12"/>
          <p:cNvSpPr txBox="1"/>
          <p:nvPr/>
        </p:nvSpPr>
        <p:spPr>
          <a:xfrm>
            <a:off x="3242104" y="5832311"/>
            <a:ext cx="3306075" cy="887422"/>
          </a:xfrm>
          <a:prstGeom prst="rect">
            <a:avLst/>
          </a:prstGeom>
          <a:noFill/>
          <a:ln>
            <a:noFill/>
          </a:ln>
        </p:spPr>
        <p:txBody>
          <a:bodyPr spcFirstLastPara="1" wrap="square" lIns="0" tIns="0" rIns="0" bIns="0" anchor="t" anchorCtr="0">
            <a:spAutoFit/>
          </a:bodyPr>
          <a:lstStyle/>
          <a:p>
            <a:pPr>
              <a:lnSpc>
                <a:spcPct val="100000"/>
              </a:lnSpc>
              <a:spcBef>
                <a:spcPts val="105"/>
              </a:spcBef>
            </a:pPr>
            <a:r>
              <a:rPr lang="en-IN" sz="2800" b="1" spc="-20" dirty="0">
                <a:solidFill>
                  <a:srgbClr val="404040"/>
                </a:solidFill>
                <a:latin typeface="Trebuchet MS"/>
                <a:cs typeface="Trebuchet MS"/>
              </a:rPr>
              <a:t>Data Cleaning and </a:t>
            </a:r>
          </a:p>
          <a:p>
            <a:pPr>
              <a:lnSpc>
                <a:spcPct val="100000"/>
              </a:lnSpc>
              <a:spcBef>
                <a:spcPts val="105"/>
              </a:spcBef>
            </a:pPr>
            <a:r>
              <a:rPr lang="en-IN" sz="2800" b="1" spc="-20" dirty="0">
                <a:solidFill>
                  <a:srgbClr val="404040"/>
                </a:solidFill>
                <a:latin typeface="Trebuchet MS"/>
                <a:cs typeface="Trebuchet MS"/>
              </a:rPr>
              <a:t>standardisation</a:t>
            </a:r>
            <a:endParaRPr lang="en-IN" sz="2800" dirty="0">
              <a:latin typeface="Trebuchet MS"/>
              <a:cs typeface="Trebuchet MS"/>
            </a:endParaRPr>
          </a:p>
        </p:txBody>
      </p:sp>
      <p:sp>
        <p:nvSpPr>
          <p:cNvPr id="80" name="Google Shape;80;p12"/>
          <p:cNvSpPr txBox="1"/>
          <p:nvPr/>
        </p:nvSpPr>
        <p:spPr>
          <a:xfrm>
            <a:off x="10293207" y="3456303"/>
            <a:ext cx="6193800" cy="443711"/>
          </a:xfrm>
          <a:prstGeom prst="rect">
            <a:avLst/>
          </a:prstGeom>
          <a:noFill/>
          <a:ln>
            <a:noFill/>
          </a:ln>
        </p:spPr>
        <p:txBody>
          <a:bodyPr spcFirstLastPara="1" wrap="square" lIns="0" tIns="0" rIns="0" bIns="0" anchor="t" anchorCtr="0">
            <a:spAutoFit/>
          </a:bodyPr>
          <a:lstStyle/>
          <a:p>
            <a:pPr marL="12700" marR="5080" indent="81915">
              <a:lnSpc>
                <a:spcPct val="100000"/>
              </a:lnSpc>
              <a:spcBef>
                <a:spcPts val="100"/>
              </a:spcBef>
            </a:pPr>
            <a:r>
              <a:rPr lang="en-IN" sz="2800" b="1" spc="-10" dirty="0">
                <a:solidFill>
                  <a:srgbClr val="404040"/>
                </a:solidFill>
                <a:latin typeface="Comic Sans MS" panose="030F0702030302020204" pitchFamily="66" charset="0"/>
                <a:cs typeface="Trebuchet MS"/>
              </a:rPr>
              <a:t>Data Collection</a:t>
            </a:r>
            <a:endParaRPr lang="en-IN" sz="2800" dirty="0">
              <a:latin typeface="Comic Sans MS" panose="030F0702030302020204" pitchFamily="66" charset="0"/>
              <a:cs typeface="Trebuchet MS"/>
            </a:endParaRPr>
          </a:p>
        </p:txBody>
      </p:sp>
      <p:sp>
        <p:nvSpPr>
          <p:cNvPr id="81" name="Google Shape;81;p12"/>
          <p:cNvSpPr txBox="1"/>
          <p:nvPr/>
        </p:nvSpPr>
        <p:spPr>
          <a:xfrm>
            <a:off x="10293207" y="6112022"/>
            <a:ext cx="5864700" cy="392095"/>
          </a:xfrm>
          <a:prstGeom prst="rect">
            <a:avLst/>
          </a:prstGeom>
          <a:noFill/>
          <a:ln>
            <a:noFill/>
          </a:ln>
        </p:spPr>
        <p:txBody>
          <a:bodyPr spcFirstLastPara="1" wrap="square" lIns="0" tIns="0" rIns="0" bIns="0" anchor="t" anchorCtr="0">
            <a:spAutoFit/>
          </a:bodyPr>
          <a:lstStyle/>
          <a:p>
            <a:pPr>
              <a:lnSpc>
                <a:spcPct val="90984"/>
              </a:lnSpc>
            </a:pPr>
            <a:r>
              <a:rPr lang="en-IN" sz="2800" b="1" dirty="0">
                <a:latin typeface="Trebuchet MS" panose="020B0603020202020204" pitchFamily="34" charset="0"/>
              </a:rPr>
              <a:t>Exploratory Data analysis</a:t>
            </a:r>
            <a:endParaRPr sz="2800" b="1" dirty="0">
              <a:latin typeface="Comic Sans MS"/>
              <a:ea typeface="Comic Sans MS"/>
              <a:cs typeface="Comic Sans MS"/>
              <a:sym typeface="Comic Sans MS"/>
            </a:endParaRPr>
          </a:p>
        </p:txBody>
      </p:sp>
      <p:sp>
        <p:nvSpPr>
          <p:cNvPr id="82" name="Google Shape;82;p12"/>
          <p:cNvSpPr txBox="1"/>
          <p:nvPr/>
        </p:nvSpPr>
        <p:spPr>
          <a:xfrm>
            <a:off x="3242105" y="4111262"/>
            <a:ext cx="3306074" cy="936154"/>
          </a:xfrm>
          <a:prstGeom prst="rect">
            <a:avLst/>
          </a:prstGeom>
          <a:noFill/>
          <a:ln>
            <a:noFill/>
          </a:ln>
        </p:spPr>
        <p:txBody>
          <a:bodyPr spcFirstLastPara="1" wrap="square" lIns="0" tIns="0" rIns="0" bIns="0" anchor="t" anchorCtr="0">
            <a:spAutoFit/>
          </a:bodyPr>
          <a:lstStyle/>
          <a:p>
            <a:pPr marL="12700" marR="5080">
              <a:lnSpc>
                <a:spcPct val="100000"/>
              </a:lnSpc>
              <a:spcBef>
                <a:spcPts val="105"/>
              </a:spcBef>
            </a:pPr>
            <a:r>
              <a:rPr lang="en-US" sz="2000" dirty="0">
                <a:latin typeface="Comic Sans MS" panose="030F0702030302020204" pitchFamily="66" charset="0"/>
              </a:rPr>
              <a:t>Gen Z offers digital skills and diversity but faces mental health challenges.</a:t>
            </a:r>
            <a:endParaRPr lang="en-US" sz="2000" dirty="0">
              <a:latin typeface="Comic Sans MS" panose="030F0702030302020204" pitchFamily="66" charset="0"/>
              <a:cs typeface="Trebuchet MS"/>
            </a:endParaRPr>
          </a:p>
        </p:txBody>
      </p:sp>
      <p:sp>
        <p:nvSpPr>
          <p:cNvPr id="83" name="Google Shape;83;p12"/>
          <p:cNvSpPr txBox="1"/>
          <p:nvPr/>
        </p:nvSpPr>
        <p:spPr>
          <a:xfrm>
            <a:off x="3242105" y="6899874"/>
            <a:ext cx="3306074" cy="1243930"/>
          </a:xfrm>
          <a:prstGeom prst="rect">
            <a:avLst/>
          </a:prstGeom>
          <a:noFill/>
          <a:ln>
            <a:noFill/>
          </a:ln>
        </p:spPr>
        <p:txBody>
          <a:bodyPr spcFirstLastPara="1" wrap="square" lIns="0" tIns="0" rIns="0" bIns="0" anchor="t" anchorCtr="0">
            <a:spAutoFit/>
          </a:bodyPr>
          <a:lstStyle/>
          <a:p>
            <a:pPr marL="12700" marR="5080">
              <a:lnSpc>
                <a:spcPct val="100000"/>
              </a:lnSpc>
              <a:spcBef>
                <a:spcPts val="105"/>
              </a:spcBef>
            </a:pPr>
            <a:r>
              <a:rPr lang="en-US" sz="2000" spc="-75" dirty="0">
                <a:solidFill>
                  <a:srgbClr val="0D0D0D"/>
                </a:solidFill>
                <a:latin typeface="Comic Sans MS" panose="030F0702030302020204" pitchFamily="66" charset="0"/>
                <a:cs typeface="Trebuchet MS"/>
              </a:rPr>
              <a:t>Raw dataset given by the mentor to me. In this process I used Excel to covert the raw to useful dataset.</a:t>
            </a:r>
            <a:endParaRPr lang="en-US" sz="2000" dirty="0">
              <a:latin typeface="Comic Sans MS" panose="030F0702030302020204" pitchFamily="66" charset="0"/>
              <a:cs typeface="Trebuchet MS"/>
            </a:endParaRPr>
          </a:p>
        </p:txBody>
      </p:sp>
      <p:sp>
        <p:nvSpPr>
          <p:cNvPr id="84" name="Google Shape;84;p12"/>
          <p:cNvSpPr txBox="1"/>
          <p:nvPr/>
        </p:nvSpPr>
        <p:spPr>
          <a:xfrm>
            <a:off x="10293207" y="4094393"/>
            <a:ext cx="3306074" cy="1243930"/>
          </a:xfrm>
          <a:prstGeom prst="rect">
            <a:avLst/>
          </a:prstGeom>
          <a:noFill/>
          <a:ln>
            <a:noFill/>
          </a:ln>
        </p:spPr>
        <p:txBody>
          <a:bodyPr spcFirstLastPara="1" wrap="square" lIns="0" tIns="0" rIns="0" bIns="0" anchor="t" anchorCtr="0">
            <a:spAutoFit/>
          </a:bodyPr>
          <a:lstStyle/>
          <a:p>
            <a:pPr marL="12700" marR="5080">
              <a:lnSpc>
                <a:spcPct val="100000"/>
              </a:lnSpc>
              <a:spcBef>
                <a:spcPts val="105"/>
              </a:spcBef>
            </a:pPr>
            <a:r>
              <a:rPr lang="en-US" sz="2000" spc="-75" dirty="0">
                <a:solidFill>
                  <a:srgbClr val="0D0D0D"/>
                </a:solidFill>
                <a:latin typeface="Comic Sans MS" panose="030F0702030302020204" pitchFamily="66" charset="0"/>
                <a:cs typeface="Trebuchet MS"/>
              </a:rPr>
              <a:t>Created</a:t>
            </a:r>
            <a:r>
              <a:rPr lang="en-US" sz="2000" spc="-150" dirty="0">
                <a:solidFill>
                  <a:srgbClr val="0D0D0D"/>
                </a:solidFill>
                <a:latin typeface="Comic Sans MS" panose="030F0702030302020204" pitchFamily="66" charset="0"/>
                <a:cs typeface="Trebuchet MS"/>
              </a:rPr>
              <a:t> </a:t>
            </a:r>
            <a:r>
              <a:rPr lang="en-US" sz="2000" spc="-60" dirty="0">
                <a:solidFill>
                  <a:srgbClr val="0D0D0D"/>
                </a:solidFill>
                <a:latin typeface="Comic Sans MS" panose="030F0702030302020204" pitchFamily="66" charset="0"/>
                <a:cs typeface="Trebuchet MS"/>
              </a:rPr>
              <a:t>a</a:t>
            </a:r>
            <a:r>
              <a:rPr lang="en-US" sz="2000" spc="-114" dirty="0">
                <a:solidFill>
                  <a:srgbClr val="0D0D0D"/>
                </a:solidFill>
                <a:latin typeface="Comic Sans MS" panose="030F0702030302020204" pitchFamily="66" charset="0"/>
                <a:cs typeface="Trebuchet MS"/>
              </a:rPr>
              <a:t> </a:t>
            </a:r>
            <a:r>
              <a:rPr lang="en-US" sz="2000" spc="-10" dirty="0">
                <a:solidFill>
                  <a:srgbClr val="0D0D0D"/>
                </a:solidFill>
                <a:latin typeface="Comic Sans MS" panose="030F0702030302020204" pitchFamily="66" charset="0"/>
                <a:cs typeface="Trebuchet MS"/>
              </a:rPr>
              <a:t>Google </a:t>
            </a:r>
            <a:r>
              <a:rPr lang="en-US" sz="2000" spc="-65" dirty="0">
                <a:solidFill>
                  <a:srgbClr val="0D0D0D"/>
                </a:solidFill>
                <a:latin typeface="Comic Sans MS" panose="030F0702030302020204" pitchFamily="66" charset="0"/>
                <a:cs typeface="Trebuchet MS"/>
              </a:rPr>
              <a:t>Form</a:t>
            </a:r>
            <a:r>
              <a:rPr lang="en-US" sz="2000" spc="-145" dirty="0">
                <a:solidFill>
                  <a:srgbClr val="0D0D0D"/>
                </a:solidFill>
                <a:latin typeface="Comic Sans MS" panose="030F0702030302020204" pitchFamily="66" charset="0"/>
                <a:cs typeface="Trebuchet MS"/>
              </a:rPr>
              <a:t> </a:t>
            </a:r>
            <a:r>
              <a:rPr lang="en-US" sz="2000" spc="-90" dirty="0">
                <a:solidFill>
                  <a:srgbClr val="0D0D0D"/>
                </a:solidFill>
                <a:latin typeface="Comic Sans MS" panose="030F0702030302020204" pitchFamily="66" charset="0"/>
                <a:cs typeface="Trebuchet MS"/>
              </a:rPr>
              <a:t>with</a:t>
            </a:r>
            <a:r>
              <a:rPr lang="en-US" sz="2000" spc="-135" dirty="0">
                <a:solidFill>
                  <a:srgbClr val="0D0D0D"/>
                </a:solidFill>
                <a:latin typeface="Comic Sans MS" panose="030F0702030302020204" pitchFamily="66" charset="0"/>
                <a:cs typeface="Trebuchet MS"/>
              </a:rPr>
              <a:t> </a:t>
            </a:r>
            <a:r>
              <a:rPr lang="en-US" sz="2000" spc="-10" dirty="0">
                <a:solidFill>
                  <a:srgbClr val="0D0D0D"/>
                </a:solidFill>
                <a:latin typeface="Comic Sans MS" panose="030F0702030302020204" pitchFamily="66" charset="0"/>
                <a:cs typeface="Trebuchet MS"/>
              </a:rPr>
              <a:t>tailored </a:t>
            </a:r>
            <a:r>
              <a:rPr lang="en-US" sz="2000" spc="-45" dirty="0">
                <a:solidFill>
                  <a:srgbClr val="0D0D0D"/>
                </a:solidFill>
                <a:latin typeface="Comic Sans MS" panose="030F0702030302020204" pitchFamily="66" charset="0"/>
                <a:cs typeface="Trebuchet MS"/>
              </a:rPr>
              <a:t>questions</a:t>
            </a:r>
            <a:r>
              <a:rPr lang="en-US" sz="2000" spc="-135" dirty="0">
                <a:solidFill>
                  <a:srgbClr val="0D0D0D"/>
                </a:solidFill>
                <a:latin typeface="Comic Sans MS" panose="030F0702030302020204" pitchFamily="66" charset="0"/>
                <a:cs typeface="Trebuchet MS"/>
              </a:rPr>
              <a:t> </a:t>
            </a:r>
            <a:r>
              <a:rPr lang="en-US" sz="2000" spc="-90" dirty="0">
                <a:solidFill>
                  <a:srgbClr val="0D0D0D"/>
                </a:solidFill>
                <a:latin typeface="Comic Sans MS" panose="030F0702030302020204" pitchFamily="66" charset="0"/>
                <a:cs typeface="Trebuchet MS"/>
              </a:rPr>
              <a:t>to</a:t>
            </a:r>
            <a:r>
              <a:rPr lang="en-US" sz="2000" spc="-130" dirty="0">
                <a:solidFill>
                  <a:srgbClr val="0D0D0D"/>
                </a:solidFill>
                <a:latin typeface="Comic Sans MS" panose="030F0702030302020204" pitchFamily="66" charset="0"/>
                <a:cs typeface="Trebuchet MS"/>
              </a:rPr>
              <a:t> </a:t>
            </a:r>
            <a:r>
              <a:rPr lang="en-US" sz="2000" spc="-55" dirty="0">
                <a:solidFill>
                  <a:srgbClr val="0D0D0D"/>
                </a:solidFill>
                <a:latin typeface="Comic Sans MS" panose="030F0702030302020204" pitchFamily="66" charset="0"/>
                <a:cs typeface="Trebuchet MS"/>
              </a:rPr>
              <a:t>collect </a:t>
            </a:r>
            <a:r>
              <a:rPr lang="en-US" sz="2000" spc="-85" dirty="0">
                <a:solidFill>
                  <a:srgbClr val="0D0D0D"/>
                </a:solidFill>
                <a:latin typeface="Comic Sans MS" panose="030F0702030302020204" pitchFamily="66" charset="0"/>
                <a:cs typeface="Trebuchet MS"/>
              </a:rPr>
              <a:t>data</a:t>
            </a:r>
            <a:r>
              <a:rPr lang="en-US" sz="2000" spc="-125" dirty="0">
                <a:solidFill>
                  <a:srgbClr val="0D0D0D"/>
                </a:solidFill>
                <a:latin typeface="Comic Sans MS" panose="030F0702030302020204" pitchFamily="66" charset="0"/>
                <a:cs typeface="Trebuchet MS"/>
              </a:rPr>
              <a:t> </a:t>
            </a:r>
            <a:r>
              <a:rPr lang="en-US" sz="2000" spc="-55" dirty="0">
                <a:solidFill>
                  <a:srgbClr val="0D0D0D"/>
                </a:solidFill>
                <a:latin typeface="Comic Sans MS" panose="030F0702030302020204" pitchFamily="66" charset="0"/>
                <a:cs typeface="Trebuchet MS"/>
              </a:rPr>
              <a:t>on</a:t>
            </a:r>
            <a:r>
              <a:rPr lang="en-US" sz="2000" spc="-120" dirty="0">
                <a:solidFill>
                  <a:srgbClr val="0D0D0D"/>
                </a:solidFill>
                <a:latin typeface="Comic Sans MS" panose="030F0702030302020204" pitchFamily="66" charset="0"/>
                <a:cs typeface="Trebuchet MS"/>
              </a:rPr>
              <a:t> </a:t>
            </a:r>
            <a:r>
              <a:rPr lang="en-US" sz="2000" spc="-45" dirty="0">
                <a:solidFill>
                  <a:srgbClr val="0D0D0D"/>
                </a:solidFill>
                <a:latin typeface="Comic Sans MS" panose="030F0702030302020204" pitchFamily="66" charset="0"/>
                <a:cs typeface="Trebuchet MS"/>
              </a:rPr>
              <a:t>Gen-</a:t>
            </a:r>
            <a:r>
              <a:rPr lang="en-US" sz="2000" spc="-25" dirty="0">
                <a:solidFill>
                  <a:srgbClr val="0D0D0D"/>
                </a:solidFill>
                <a:latin typeface="Comic Sans MS" panose="030F0702030302020204" pitchFamily="66" charset="0"/>
                <a:cs typeface="Trebuchet MS"/>
              </a:rPr>
              <a:t>Z's </a:t>
            </a:r>
            <a:r>
              <a:rPr lang="en-US" sz="2000" spc="-85" dirty="0">
                <a:solidFill>
                  <a:srgbClr val="0D0D0D"/>
                </a:solidFill>
                <a:latin typeface="Comic Sans MS" panose="030F0702030302020204" pitchFamily="66" charset="0"/>
                <a:cs typeface="Trebuchet MS"/>
              </a:rPr>
              <a:t>career</a:t>
            </a:r>
            <a:r>
              <a:rPr lang="en-US" sz="2000" spc="-135" dirty="0">
                <a:solidFill>
                  <a:srgbClr val="0D0D0D"/>
                </a:solidFill>
                <a:latin typeface="Comic Sans MS" panose="030F0702030302020204" pitchFamily="66" charset="0"/>
                <a:cs typeface="Trebuchet MS"/>
              </a:rPr>
              <a:t> </a:t>
            </a:r>
            <a:r>
              <a:rPr lang="en-US" sz="2000" spc="-10" dirty="0">
                <a:solidFill>
                  <a:srgbClr val="0D0D0D"/>
                </a:solidFill>
                <a:latin typeface="Comic Sans MS" panose="030F0702030302020204" pitchFamily="66" charset="0"/>
                <a:cs typeface="Trebuchet MS"/>
              </a:rPr>
              <a:t>aspirations.</a:t>
            </a:r>
            <a:endParaRPr lang="en-US" sz="2000" dirty="0">
              <a:latin typeface="Comic Sans MS" panose="030F0702030302020204" pitchFamily="66" charset="0"/>
              <a:cs typeface="Trebuchet MS"/>
            </a:endParaRPr>
          </a:p>
        </p:txBody>
      </p:sp>
      <p:sp>
        <p:nvSpPr>
          <p:cNvPr id="85" name="Google Shape;85;p12"/>
          <p:cNvSpPr txBox="1"/>
          <p:nvPr/>
        </p:nvSpPr>
        <p:spPr>
          <a:xfrm>
            <a:off x="10293207" y="6750112"/>
            <a:ext cx="3306074" cy="807913"/>
          </a:xfrm>
          <a:prstGeom prst="rect">
            <a:avLst/>
          </a:prstGeom>
          <a:noFill/>
          <a:ln>
            <a:noFill/>
          </a:ln>
        </p:spPr>
        <p:txBody>
          <a:bodyPr spcFirstLastPara="1" wrap="square" lIns="0" tIns="0" rIns="0" bIns="0" anchor="t" anchorCtr="0">
            <a:spAutoFit/>
          </a:bodyPr>
          <a:lstStyle/>
          <a:p>
            <a:pPr marL="12700" marR="5080">
              <a:lnSpc>
                <a:spcPct val="100000"/>
              </a:lnSpc>
              <a:spcBef>
                <a:spcPts val="1525"/>
              </a:spcBef>
            </a:pPr>
            <a:r>
              <a:rPr lang="en-US" sz="2000" spc="-60" dirty="0">
                <a:solidFill>
                  <a:srgbClr val="0D0D0D"/>
                </a:solidFill>
                <a:latin typeface="Comic Sans MS" panose="030F0702030302020204" pitchFamily="66" charset="0"/>
                <a:cs typeface="Trebuchet MS"/>
              </a:rPr>
              <a:t>In this step, Mainly I focuses on creating the pivot tables.</a:t>
            </a:r>
            <a:endParaRPr lang="en-US" sz="2000" dirty="0">
              <a:latin typeface="Comic Sans MS" panose="030F0702030302020204" pitchFamily="66" charset="0"/>
              <a:cs typeface="Trebuchet MS"/>
            </a:endParaRPr>
          </a:p>
        </p:txBody>
      </p:sp>
      <p:sp>
        <p:nvSpPr>
          <p:cNvPr id="86" name="Google Shape;86;p12"/>
          <p:cNvSpPr txBox="1"/>
          <p:nvPr/>
        </p:nvSpPr>
        <p:spPr>
          <a:xfrm>
            <a:off x="1260383" y="1491738"/>
            <a:ext cx="13761300" cy="1400700"/>
          </a:xfrm>
          <a:prstGeom prst="rect">
            <a:avLst/>
          </a:prstGeom>
          <a:noFill/>
          <a:ln>
            <a:noFill/>
          </a:ln>
        </p:spPr>
        <p:txBody>
          <a:bodyPr spcFirstLastPara="1" wrap="square" lIns="0" tIns="0" rIns="0" bIns="0" anchor="t" anchorCtr="0">
            <a:spAutoFit/>
          </a:bodyPr>
          <a:lstStyle/>
          <a:p>
            <a:pPr marL="0" marR="0" lvl="0" indent="0" algn="just" rtl="0">
              <a:lnSpc>
                <a:spcPct val="91005"/>
              </a:lnSpc>
              <a:spcBef>
                <a:spcPts val="0"/>
              </a:spcBef>
              <a:spcAft>
                <a:spcPts val="0"/>
              </a:spcAft>
              <a:buNone/>
            </a:pPr>
            <a:r>
              <a:rPr lang="en-US" sz="10000" b="1" i="0" u="none" strike="noStrike" cap="none" dirty="0">
                <a:solidFill>
                  <a:srgbClr val="000000"/>
                </a:solidFill>
                <a:latin typeface="Comic Sans MS"/>
                <a:ea typeface="Comic Sans MS"/>
                <a:cs typeface="Comic Sans MS"/>
                <a:sym typeface="Comic Sans MS"/>
              </a:rPr>
              <a:t>My Progress</a:t>
            </a:r>
            <a:endParaRPr sz="10000" b="1" dirty="0">
              <a:latin typeface="Comic Sans MS"/>
              <a:ea typeface="Comic Sans MS"/>
              <a:cs typeface="Comic Sans MS"/>
              <a:sym typeface="Comic Sans MS"/>
            </a:endParaRPr>
          </a:p>
        </p:txBody>
      </p:sp>
      <p:sp>
        <p:nvSpPr>
          <p:cNvPr id="87" name="Google Shape;87;p12"/>
          <p:cNvSpPr txBox="1"/>
          <p:nvPr/>
        </p:nvSpPr>
        <p:spPr>
          <a:xfrm>
            <a:off x="1522579" y="3590939"/>
            <a:ext cx="1278600" cy="1107900"/>
          </a:xfrm>
          <a:prstGeom prst="rect">
            <a:avLst/>
          </a:prstGeom>
          <a:noFill/>
          <a:ln>
            <a:noFill/>
          </a:ln>
        </p:spPr>
        <p:txBody>
          <a:bodyPr spcFirstLastPara="1" wrap="square" lIns="0" tIns="0" rIns="0" bIns="0" anchor="t" anchorCtr="0">
            <a:spAutoFit/>
          </a:bodyPr>
          <a:lstStyle/>
          <a:p>
            <a:pPr marL="0" marR="0" lvl="0" indent="0" algn="l" rtl="0">
              <a:lnSpc>
                <a:spcPct val="90998"/>
              </a:lnSpc>
              <a:spcBef>
                <a:spcPts val="0"/>
              </a:spcBef>
              <a:spcAft>
                <a:spcPts val="0"/>
              </a:spcAft>
              <a:buNone/>
            </a:pPr>
            <a:r>
              <a:rPr lang="en-US" sz="7910" b="1" i="0" u="none" strike="noStrike" cap="none">
                <a:solidFill>
                  <a:srgbClr val="000000"/>
                </a:solidFill>
                <a:latin typeface="Comic Sans MS"/>
                <a:ea typeface="Comic Sans MS"/>
                <a:cs typeface="Comic Sans MS"/>
                <a:sym typeface="Comic Sans MS"/>
              </a:rPr>
              <a:t>01</a:t>
            </a:r>
            <a:endParaRPr b="1">
              <a:latin typeface="Comic Sans MS"/>
              <a:ea typeface="Comic Sans MS"/>
              <a:cs typeface="Comic Sans MS"/>
              <a:sym typeface="Comic Sans MS"/>
            </a:endParaRPr>
          </a:p>
        </p:txBody>
      </p:sp>
      <p:sp>
        <p:nvSpPr>
          <p:cNvPr id="88" name="Google Shape;88;p12"/>
          <p:cNvSpPr txBox="1"/>
          <p:nvPr/>
        </p:nvSpPr>
        <p:spPr>
          <a:xfrm>
            <a:off x="1414729" y="6311190"/>
            <a:ext cx="1494300" cy="1107900"/>
          </a:xfrm>
          <a:prstGeom prst="rect">
            <a:avLst/>
          </a:prstGeom>
          <a:noFill/>
          <a:ln>
            <a:noFill/>
          </a:ln>
        </p:spPr>
        <p:txBody>
          <a:bodyPr spcFirstLastPara="1" wrap="square" lIns="0" tIns="0" rIns="0" bIns="0" anchor="t" anchorCtr="0">
            <a:spAutoFit/>
          </a:bodyPr>
          <a:lstStyle/>
          <a:p>
            <a:pPr marL="0" marR="0" lvl="0" indent="0" algn="l" rtl="0">
              <a:lnSpc>
                <a:spcPct val="90998"/>
              </a:lnSpc>
              <a:spcBef>
                <a:spcPts val="0"/>
              </a:spcBef>
              <a:spcAft>
                <a:spcPts val="0"/>
              </a:spcAft>
              <a:buNone/>
            </a:pPr>
            <a:r>
              <a:rPr lang="en-US" sz="7910" b="1" i="0" u="none" strike="noStrike" cap="none">
                <a:solidFill>
                  <a:srgbClr val="000000"/>
                </a:solidFill>
                <a:latin typeface="Comic Sans MS"/>
                <a:ea typeface="Comic Sans MS"/>
                <a:cs typeface="Comic Sans MS"/>
                <a:sym typeface="Comic Sans MS"/>
              </a:rPr>
              <a:t>03</a:t>
            </a:r>
            <a:endParaRPr b="1">
              <a:latin typeface="Comic Sans MS"/>
              <a:ea typeface="Comic Sans MS"/>
              <a:cs typeface="Comic Sans MS"/>
              <a:sym typeface="Comic Sans MS"/>
            </a:endParaRPr>
          </a:p>
        </p:txBody>
      </p:sp>
      <p:sp>
        <p:nvSpPr>
          <p:cNvPr id="89" name="Google Shape;89;p12"/>
          <p:cNvSpPr txBox="1"/>
          <p:nvPr/>
        </p:nvSpPr>
        <p:spPr>
          <a:xfrm>
            <a:off x="8148223" y="3590938"/>
            <a:ext cx="1335900" cy="1107900"/>
          </a:xfrm>
          <a:prstGeom prst="rect">
            <a:avLst/>
          </a:prstGeom>
          <a:noFill/>
          <a:ln>
            <a:noFill/>
          </a:ln>
        </p:spPr>
        <p:txBody>
          <a:bodyPr spcFirstLastPara="1" wrap="square" lIns="0" tIns="0" rIns="0" bIns="0" anchor="t" anchorCtr="0">
            <a:spAutoFit/>
          </a:bodyPr>
          <a:lstStyle/>
          <a:p>
            <a:pPr marL="0" marR="0" lvl="0" indent="0" algn="l" rtl="0">
              <a:lnSpc>
                <a:spcPct val="90998"/>
              </a:lnSpc>
              <a:spcBef>
                <a:spcPts val="0"/>
              </a:spcBef>
              <a:spcAft>
                <a:spcPts val="0"/>
              </a:spcAft>
              <a:buNone/>
            </a:pPr>
            <a:r>
              <a:rPr lang="en-US" sz="7910" b="1" i="0" u="none" strike="noStrike" cap="none">
                <a:solidFill>
                  <a:srgbClr val="000000"/>
                </a:solidFill>
                <a:latin typeface="Comic Sans MS"/>
                <a:ea typeface="Comic Sans MS"/>
                <a:cs typeface="Comic Sans MS"/>
                <a:sym typeface="Comic Sans MS"/>
              </a:rPr>
              <a:t>02</a:t>
            </a:r>
            <a:endParaRPr b="1">
              <a:latin typeface="Comic Sans MS"/>
              <a:ea typeface="Comic Sans MS"/>
              <a:cs typeface="Comic Sans MS"/>
              <a:sym typeface="Comic Sans MS"/>
            </a:endParaRPr>
          </a:p>
        </p:txBody>
      </p:sp>
      <p:sp>
        <p:nvSpPr>
          <p:cNvPr id="90" name="Google Shape;90;p12"/>
          <p:cNvSpPr txBox="1"/>
          <p:nvPr/>
        </p:nvSpPr>
        <p:spPr>
          <a:xfrm>
            <a:off x="8208749" y="6311200"/>
            <a:ext cx="1335900" cy="1107900"/>
          </a:xfrm>
          <a:prstGeom prst="rect">
            <a:avLst/>
          </a:prstGeom>
          <a:noFill/>
          <a:ln>
            <a:noFill/>
          </a:ln>
        </p:spPr>
        <p:txBody>
          <a:bodyPr spcFirstLastPara="1" wrap="square" lIns="0" tIns="0" rIns="0" bIns="0" anchor="t" anchorCtr="0">
            <a:spAutoFit/>
          </a:bodyPr>
          <a:lstStyle/>
          <a:p>
            <a:pPr marL="0" marR="0" lvl="0" indent="0" algn="l" rtl="0">
              <a:lnSpc>
                <a:spcPct val="90998"/>
              </a:lnSpc>
              <a:spcBef>
                <a:spcPts val="0"/>
              </a:spcBef>
              <a:spcAft>
                <a:spcPts val="0"/>
              </a:spcAft>
              <a:buNone/>
            </a:pPr>
            <a:r>
              <a:rPr lang="en-US" sz="7910" b="1" i="0" u="none" strike="noStrike" cap="none">
                <a:solidFill>
                  <a:srgbClr val="000000"/>
                </a:solidFill>
                <a:latin typeface="Comic Sans MS"/>
                <a:ea typeface="Comic Sans MS"/>
                <a:cs typeface="Comic Sans MS"/>
                <a:sym typeface="Comic Sans MS"/>
              </a:rPr>
              <a:t>04</a:t>
            </a:r>
            <a:endParaRPr b="1">
              <a:latin typeface="Comic Sans MS"/>
              <a:ea typeface="Comic Sans MS"/>
              <a:cs typeface="Comic Sans MS"/>
              <a:sym typeface="Comic Sans MS"/>
            </a:endParaRPr>
          </a:p>
        </p:txBody>
      </p:sp>
      <p:sp>
        <p:nvSpPr>
          <p:cNvPr id="3" name="TextBox 2">
            <a:extLst>
              <a:ext uri="{FF2B5EF4-FFF2-40B4-BE49-F238E27FC236}">
                <a16:creationId xmlns:a16="http://schemas.microsoft.com/office/drawing/2014/main" id="{30A1DAB0-4AAF-BFA5-C5CB-F40A3A488A7F}"/>
              </a:ext>
            </a:extLst>
          </p:cNvPr>
          <p:cNvSpPr txBox="1"/>
          <p:nvPr/>
        </p:nvSpPr>
        <p:spPr>
          <a:xfrm>
            <a:off x="2579914" y="8439033"/>
            <a:ext cx="13128171" cy="954107"/>
          </a:xfrm>
          <a:prstGeom prst="rect">
            <a:avLst/>
          </a:prstGeom>
          <a:noFill/>
        </p:spPr>
        <p:txBody>
          <a:bodyPr wrap="square" rtlCol="0">
            <a:spAutoFit/>
          </a:bodyPr>
          <a:lstStyle/>
          <a:p>
            <a:r>
              <a:rPr lang="en-IN" sz="2800" b="1" dirty="0">
                <a:latin typeface="Comic Sans MS" panose="030F0702030302020204" pitchFamily="66" charset="0"/>
              </a:rPr>
              <a:t>Note: </a:t>
            </a:r>
            <a:r>
              <a:rPr lang="en-IN" sz="2800" dirty="0">
                <a:latin typeface="Comic Sans MS" panose="030F0702030302020204" pitchFamily="66" charset="0"/>
              </a:rPr>
              <a:t>I Uploaded my work on my GitHub and I mentioned the each and every task at picture link format and please check on my profile also……..</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63"/>
        <p:cNvGrpSpPr/>
        <p:nvPr/>
      </p:nvGrpSpPr>
      <p:grpSpPr>
        <a:xfrm>
          <a:off x="0" y="0"/>
          <a:ext cx="0" cy="0"/>
          <a:chOff x="0" y="0"/>
          <a:chExt cx="0" cy="0"/>
        </a:xfrm>
      </p:grpSpPr>
      <p:pic>
        <p:nvPicPr>
          <p:cNvPr id="64" name="Google Shape;64;p12"/>
          <p:cNvPicPr preferRelativeResize="0"/>
          <p:nvPr/>
        </p:nvPicPr>
        <p:blipFill>
          <a:blip r:embed="rId3">
            <a:alphaModFix/>
          </a:blip>
          <a:stretch>
            <a:fillRect/>
          </a:stretch>
        </p:blipFill>
        <p:spPr>
          <a:xfrm>
            <a:off x="514350" y="719126"/>
            <a:ext cx="17259300" cy="8848749"/>
          </a:xfrm>
          <a:prstGeom prst="rect">
            <a:avLst/>
          </a:prstGeom>
          <a:noFill/>
          <a:ln>
            <a:noFill/>
          </a:ln>
        </p:spPr>
      </p:pic>
      <p:grpSp>
        <p:nvGrpSpPr>
          <p:cNvPr id="66" name="Google Shape;66;p12"/>
          <p:cNvGrpSpPr/>
          <p:nvPr/>
        </p:nvGrpSpPr>
        <p:grpSpPr>
          <a:xfrm>
            <a:off x="1210042" y="3269257"/>
            <a:ext cx="1751261" cy="1751261"/>
            <a:chOff x="0" y="0"/>
            <a:chExt cx="812800" cy="812800"/>
          </a:xfrm>
        </p:grpSpPr>
        <p:sp>
          <p:nvSpPr>
            <p:cNvPr id="67" name="Google Shape;6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A535"/>
            </a:solidFill>
            <a:ln w="10477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 name="Google Shape;69;p12"/>
          <p:cNvGrpSpPr/>
          <p:nvPr/>
        </p:nvGrpSpPr>
        <p:grpSpPr>
          <a:xfrm>
            <a:off x="1210042" y="5924976"/>
            <a:ext cx="1751261" cy="1751261"/>
            <a:chOff x="0" y="0"/>
            <a:chExt cx="812800" cy="812800"/>
          </a:xfrm>
        </p:grpSpPr>
        <p:sp>
          <p:nvSpPr>
            <p:cNvPr id="70" name="Google Shape;7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A535"/>
            </a:solidFill>
            <a:ln w="10477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 name="Google Shape;72;p12"/>
          <p:cNvGrpSpPr/>
          <p:nvPr/>
        </p:nvGrpSpPr>
        <p:grpSpPr>
          <a:xfrm>
            <a:off x="7940530" y="3269257"/>
            <a:ext cx="1751261" cy="1751261"/>
            <a:chOff x="0" y="0"/>
            <a:chExt cx="812800" cy="812800"/>
          </a:xfrm>
        </p:grpSpPr>
        <p:sp>
          <p:nvSpPr>
            <p:cNvPr id="73" name="Google Shape;7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A535"/>
            </a:solidFill>
            <a:ln w="10477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 name="Google Shape;75;p12"/>
          <p:cNvGrpSpPr/>
          <p:nvPr/>
        </p:nvGrpSpPr>
        <p:grpSpPr>
          <a:xfrm>
            <a:off x="7940530" y="5924976"/>
            <a:ext cx="1751261" cy="1751261"/>
            <a:chOff x="0" y="0"/>
            <a:chExt cx="812800" cy="812800"/>
          </a:xfrm>
        </p:grpSpPr>
        <p:sp>
          <p:nvSpPr>
            <p:cNvPr id="76" name="Google Shape;7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A535"/>
            </a:solidFill>
            <a:ln w="10477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8" name="Google Shape;78;p12"/>
          <p:cNvSpPr txBox="1"/>
          <p:nvPr/>
        </p:nvSpPr>
        <p:spPr>
          <a:xfrm>
            <a:off x="3242104" y="3456935"/>
            <a:ext cx="3411783" cy="639791"/>
          </a:xfrm>
          <a:prstGeom prst="rect">
            <a:avLst/>
          </a:prstGeom>
          <a:noFill/>
          <a:ln>
            <a:noFill/>
          </a:ln>
        </p:spPr>
        <p:txBody>
          <a:bodyPr spcFirstLastPara="1" wrap="square" lIns="0" tIns="0" rIns="0" bIns="0" anchor="t" anchorCtr="0">
            <a:spAutoFit/>
          </a:bodyPr>
          <a:lstStyle/>
          <a:p>
            <a:pPr marL="143510" marR="5080" indent="-131445">
              <a:lnSpc>
                <a:spcPct val="100000"/>
              </a:lnSpc>
              <a:spcBef>
                <a:spcPts val="105"/>
              </a:spcBef>
            </a:pPr>
            <a:r>
              <a:rPr lang="en-IN" sz="2800" b="1" spc="-30" dirty="0">
                <a:solidFill>
                  <a:srgbClr val="404040"/>
                </a:solidFill>
                <a:latin typeface="Comic Sans MS" panose="030F0702030302020204" pitchFamily="66" charset="0"/>
                <a:cs typeface="Trebuchet MS"/>
              </a:rPr>
              <a:t>Analysing </a:t>
            </a:r>
            <a:r>
              <a:rPr lang="en-IN" sz="2800" b="1" spc="-35" dirty="0">
                <a:solidFill>
                  <a:srgbClr val="404040"/>
                </a:solidFill>
                <a:latin typeface="Comic Sans MS" panose="030F0702030302020204" pitchFamily="66" charset="0"/>
                <a:cs typeface="Trebuchet MS"/>
              </a:rPr>
              <a:t>in</a:t>
            </a:r>
            <a:r>
              <a:rPr lang="en-IN" sz="2800" b="1" spc="-125" dirty="0">
                <a:solidFill>
                  <a:srgbClr val="404040"/>
                </a:solidFill>
                <a:latin typeface="Comic Sans MS" panose="030F0702030302020204" pitchFamily="66" charset="0"/>
                <a:cs typeface="Trebuchet MS"/>
              </a:rPr>
              <a:t> </a:t>
            </a:r>
            <a:r>
              <a:rPr lang="en-IN" sz="2800" b="1" spc="-25" dirty="0">
                <a:solidFill>
                  <a:srgbClr val="404040"/>
                </a:solidFill>
                <a:latin typeface="Comic Sans MS" panose="030F0702030302020204" pitchFamily="66" charset="0"/>
                <a:cs typeface="Trebuchet MS"/>
              </a:rPr>
              <a:t>SQL</a:t>
            </a:r>
            <a:endParaRPr lang="en-IN" sz="2800" dirty="0">
              <a:latin typeface="Comic Sans MS" panose="030F0702030302020204" pitchFamily="66" charset="0"/>
              <a:cs typeface="Trebuchet MS"/>
            </a:endParaRPr>
          </a:p>
          <a:p>
            <a:pPr marL="0" marR="0" lvl="0" indent="0" rtl="0">
              <a:lnSpc>
                <a:spcPct val="90984"/>
              </a:lnSpc>
              <a:spcBef>
                <a:spcPts val="0"/>
              </a:spcBef>
              <a:spcAft>
                <a:spcPts val="0"/>
              </a:spcAft>
              <a:buNone/>
            </a:pPr>
            <a:endParaRPr b="1" dirty="0">
              <a:latin typeface="Comic Sans MS" panose="030F0702030302020204" pitchFamily="66" charset="0"/>
              <a:ea typeface="Comic Sans MS"/>
              <a:cs typeface="Comic Sans MS"/>
              <a:sym typeface="Comic Sans MS"/>
            </a:endParaRPr>
          </a:p>
        </p:txBody>
      </p:sp>
      <p:sp>
        <p:nvSpPr>
          <p:cNvPr id="79" name="Google Shape;79;p12"/>
          <p:cNvSpPr txBox="1"/>
          <p:nvPr/>
        </p:nvSpPr>
        <p:spPr>
          <a:xfrm>
            <a:off x="3242104" y="5832311"/>
            <a:ext cx="3306075" cy="887422"/>
          </a:xfrm>
          <a:prstGeom prst="rect">
            <a:avLst/>
          </a:prstGeom>
          <a:noFill/>
          <a:ln>
            <a:noFill/>
          </a:ln>
        </p:spPr>
        <p:txBody>
          <a:bodyPr spcFirstLastPara="1" wrap="square" lIns="0" tIns="0" rIns="0" bIns="0" anchor="t" anchorCtr="0">
            <a:spAutoFit/>
          </a:bodyPr>
          <a:lstStyle/>
          <a:p>
            <a:pPr>
              <a:lnSpc>
                <a:spcPct val="100000"/>
              </a:lnSpc>
              <a:spcBef>
                <a:spcPts val="105"/>
              </a:spcBef>
            </a:pPr>
            <a:r>
              <a:rPr lang="en-IN" sz="2800" b="1" dirty="0">
                <a:solidFill>
                  <a:srgbClr val="404040"/>
                </a:solidFill>
                <a:latin typeface="Comic Sans MS" panose="030F0702030302020204" pitchFamily="66" charset="0"/>
                <a:cs typeface="Trebuchet MS"/>
              </a:rPr>
              <a:t>Dashboarding </a:t>
            </a:r>
          </a:p>
          <a:p>
            <a:pPr>
              <a:lnSpc>
                <a:spcPct val="100000"/>
              </a:lnSpc>
              <a:spcBef>
                <a:spcPts val="105"/>
              </a:spcBef>
            </a:pPr>
            <a:r>
              <a:rPr lang="en-IN" sz="2800" b="1" dirty="0">
                <a:solidFill>
                  <a:srgbClr val="404040"/>
                </a:solidFill>
                <a:latin typeface="Comic Sans MS" panose="030F0702030302020204" pitchFamily="66" charset="0"/>
                <a:cs typeface="Trebuchet MS"/>
              </a:rPr>
              <a:t>In Power BI</a:t>
            </a:r>
            <a:endParaRPr lang="en-IN" sz="2800" dirty="0">
              <a:latin typeface="Comic Sans MS" panose="030F0702030302020204" pitchFamily="66" charset="0"/>
              <a:cs typeface="Trebuchet MS"/>
            </a:endParaRPr>
          </a:p>
        </p:txBody>
      </p:sp>
      <p:sp>
        <p:nvSpPr>
          <p:cNvPr id="80" name="Google Shape;80;p12"/>
          <p:cNvSpPr txBox="1"/>
          <p:nvPr/>
        </p:nvSpPr>
        <p:spPr>
          <a:xfrm>
            <a:off x="10293207" y="3456303"/>
            <a:ext cx="5127103" cy="443711"/>
          </a:xfrm>
          <a:prstGeom prst="rect">
            <a:avLst/>
          </a:prstGeom>
          <a:noFill/>
          <a:ln>
            <a:noFill/>
          </a:ln>
        </p:spPr>
        <p:txBody>
          <a:bodyPr spcFirstLastPara="1" wrap="square" lIns="0" tIns="0" rIns="0" bIns="0" anchor="t" anchorCtr="0">
            <a:spAutoFit/>
          </a:bodyPr>
          <a:lstStyle/>
          <a:p>
            <a:pPr marL="243840" marR="5080" indent="-231775">
              <a:lnSpc>
                <a:spcPct val="100000"/>
              </a:lnSpc>
              <a:spcBef>
                <a:spcPts val="100"/>
              </a:spcBef>
            </a:pPr>
            <a:r>
              <a:rPr lang="en-IN" sz="2800" b="1" spc="-25" dirty="0">
                <a:solidFill>
                  <a:srgbClr val="404040"/>
                </a:solidFill>
                <a:latin typeface="Comic Sans MS" panose="030F0702030302020204" pitchFamily="66" charset="0"/>
                <a:cs typeface="Trebuchet MS"/>
              </a:rPr>
              <a:t>Dashboarding in Excel</a:t>
            </a:r>
            <a:endParaRPr lang="en-IN" sz="2800" dirty="0">
              <a:latin typeface="Comic Sans MS" panose="030F0702030302020204" pitchFamily="66" charset="0"/>
              <a:cs typeface="Trebuchet MS"/>
            </a:endParaRPr>
          </a:p>
        </p:txBody>
      </p:sp>
      <p:sp>
        <p:nvSpPr>
          <p:cNvPr id="81" name="Google Shape;81;p12"/>
          <p:cNvSpPr txBox="1"/>
          <p:nvPr/>
        </p:nvSpPr>
        <p:spPr>
          <a:xfrm>
            <a:off x="10293207" y="6112022"/>
            <a:ext cx="5864700" cy="443711"/>
          </a:xfrm>
          <a:prstGeom prst="rect">
            <a:avLst/>
          </a:prstGeom>
          <a:noFill/>
          <a:ln>
            <a:noFill/>
          </a:ln>
        </p:spPr>
        <p:txBody>
          <a:bodyPr spcFirstLastPara="1" wrap="square" lIns="0" tIns="0" rIns="0" bIns="0" anchor="t" anchorCtr="0">
            <a:spAutoFit/>
          </a:bodyPr>
          <a:lstStyle/>
          <a:p>
            <a:pPr marL="12700">
              <a:lnSpc>
                <a:spcPct val="100000"/>
              </a:lnSpc>
              <a:spcBef>
                <a:spcPts val="100"/>
              </a:spcBef>
            </a:pPr>
            <a:r>
              <a:rPr lang="en-IN" sz="2800" b="1" spc="-10" dirty="0">
                <a:solidFill>
                  <a:srgbClr val="404040"/>
                </a:solidFill>
                <a:latin typeface="Comic Sans MS" panose="030F0702030302020204" pitchFamily="66" charset="0"/>
                <a:cs typeface="Trebuchet MS"/>
              </a:rPr>
              <a:t>Presentation</a:t>
            </a:r>
            <a:endParaRPr lang="en-IN" sz="2800" dirty="0">
              <a:latin typeface="Comic Sans MS" panose="030F0702030302020204" pitchFamily="66" charset="0"/>
              <a:cs typeface="Trebuchet MS"/>
            </a:endParaRPr>
          </a:p>
        </p:txBody>
      </p:sp>
      <p:sp>
        <p:nvSpPr>
          <p:cNvPr id="82" name="Google Shape;82;p12"/>
          <p:cNvSpPr txBox="1"/>
          <p:nvPr/>
        </p:nvSpPr>
        <p:spPr>
          <a:xfrm>
            <a:off x="3242104" y="4094393"/>
            <a:ext cx="4222893" cy="936154"/>
          </a:xfrm>
          <a:prstGeom prst="rect">
            <a:avLst/>
          </a:prstGeom>
          <a:noFill/>
          <a:ln>
            <a:noFill/>
          </a:ln>
        </p:spPr>
        <p:txBody>
          <a:bodyPr spcFirstLastPara="1" wrap="square" lIns="0" tIns="0" rIns="0" bIns="0" anchor="t" anchorCtr="0">
            <a:spAutoFit/>
          </a:bodyPr>
          <a:lstStyle/>
          <a:p>
            <a:pPr marL="12700" marR="5080">
              <a:lnSpc>
                <a:spcPct val="100000"/>
              </a:lnSpc>
              <a:spcBef>
                <a:spcPts val="105"/>
              </a:spcBef>
            </a:pPr>
            <a:r>
              <a:rPr lang="en-US" sz="2000" spc="-50" dirty="0">
                <a:solidFill>
                  <a:srgbClr val="0D0D0D"/>
                </a:solidFill>
                <a:latin typeface="Comic Sans MS" panose="030F0702030302020204" pitchFamily="66" charset="0"/>
                <a:cs typeface="Trebuchet MS"/>
              </a:rPr>
              <a:t>In this step, I used the some major queries to analyze the dataset for most asked questions.</a:t>
            </a:r>
            <a:endParaRPr lang="en-US" sz="2000" dirty="0">
              <a:latin typeface="Comic Sans MS" panose="030F0702030302020204" pitchFamily="66" charset="0"/>
              <a:cs typeface="Trebuchet MS"/>
            </a:endParaRPr>
          </a:p>
        </p:txBody>
      </p:sp>
      <p:sp>
        <p:nvSpPr>
          <p:cNvPr id="83" name="Google Shape;83;p12"/>
          <p:cNvSpPr txBox="1"/>
          <p:nvPr/>
        </p:nvSpPr>
        <p:spPr>
          <a:xfrm>
            <a:off x="3242104" y="6750112"/>
            <a:ext cx="4222893" cy="1551707"/>
          </a:xfrm>
          <a:prstGeom prst="rect">
            <a:avLst/>
          </a:prstGeom>
          <a:noFill/>
          <a:ln>
            <a:noFill/>
          </a:ln>
        </p:spPr>
        <p:txBody>
          <a:bodyPr spcFirstLastPara="1" wrap="square" lIns="0" tIns="0" rIns="0" bIns="0" anchor="t" anchorCtr="0">
            <a:spAutoFit/>
          </a:bodyPr>
          <a:lstStyle/>
          <a:p>
            <a:pPr marL="12700" marR="5080">
              <a:lnSpc>
                <a:spcPct val="100000"/>
              </a:lnSpc>
              <a:spcBef>
                <a:spcPts val="105"/>
              </a:spcBef>
            </a:pPr>
            <a:r>
              <a:rPr lang="en-US" sz="2000" spc="-65" dirty="0">
                <a:solidFill>
                  <a:srgbClr val="0D0D0D"/>
                </a:solidFill>
                <a:latin typeface="Comic Sans MS" panose="030F0702030302020204" pitchFamily="66" charset="0"/>
                <a:cs typeface="Trebuchet MS"/>
              </a:rPr>
              <a:t>Developed</a:t>
            </a:r>
            <a:r>
              <a:rPr lang="en-US" sz="2000" spc="-120" dirty="0">
                <a:solidFill>
                  <a:srgbClr val="0D0D0D"/>
                </a:solidFill>
                <a:latin typeface="Comic Sans MS" panose="030F0702030302020204" pitchFamily="66" charset="0"/>
                <a:cs typeface="Trebuchet MS"/>
              </a:rPr>
              <a:t> </a:t>
            </a:r>
            <a:r>
              <a:rPr lang="en-US" sz="2000" spc="-20" dirty="0">
                <a:solidFill>
                  <a:srgbClr val="0D0D0D"/>
                </a:solidFill>
                <a:latin typeface="Comic Sans MS" panose="030F0702030302020204" pitchFamily="66" charset="0"/>
                <a:cs typeface="Trebuchet MS"/>
              </a:rPr>
              <a:t>three </a:t>
            </a:r>
            <a:r>
              <a:rPr lang="en-US" sz="2000" spc="-45" dirty="0">
                <a:solidFill>
                  <a:srgbClr val="0D0D0D"/>
                </a:solidFill>
                <a:latin typeface="Comic Sans MS" panose="030F0702030302020204" pitchFamily="66" charset="0"/>
                <a:cs typeface="Trebuchet MS"/>
              </a:rPr>
              <a:t>focused</a:t>
            </a:r>
            <a:r>
              <a:rPr lang="en-US" sz="2000" spc="-125" dirty="0">
                <a:solidFill>
                  <a:srgbClr val="0D0D0D"/>
                </a:solidFill>
                <a:latin typeface="Comic Sans MS" panose="030F0702030302020204" pitchFamily="66" charset="0"/>
                <a:cs typeface="Trebuchet MS"/>
              </a:rPr>
              <a:t> </a:t>
            </a:r>
            <a:r>
              <a:rPr lang="en-US" sz="2000" spc="-10" dirty="0">
                <a:solidFill>
                  <a:srgbClr val="0D0D0D"/>
                </a:solidFill>
                <a:latin typeface="Comic Sans MS" panose="030F0702030302020204" pitchFamily="66" charset="0"/>
                <a:cs typeface="Trebuchet MS"/>
              </a:rPr>
              <a:t>dashboards </a:t>
            </a:r>
            <a:r>
              <a:rPr lang="en-US" sz="2000" spc="-105" dirty="0">
                <a:solidFill>
                  <a:srgbClr val="0D0D0D"/>
                </a:solidFill>
                <a:latin typeface="Comic Sans MS" panose="030F0702030302020204" pitchFamily="66" charset="0"/>
                <a:cs typeface="Trebuchet MS"/>
              </a:rPr>
              <a:t>for</a:t>
            </a:r>
            <a:r>
              <a:rPr lang="en-US" sz="2000" spc="-130" dirty="0">
                <a:solidFill>
                  <a:srgbClr val="0D0D0D"/>
                </a:solidFill>
                <a:latin typeface="Comic Sans MS" panose="030F0702030302020204" pitchFamily="66" charset="0"/>
                <a:cs typeface="Trebuchet MS"/>
              </a:rPr>
              <a:t> </a:t>
            </a:r>
            <a:r>
              <a:rPr lang="en-US" sz="2000" spc="-55" dirty="0">
                <a:solidFill>
                  <a:srgbClr val="0D0D0D"/>
                </a:solidFill>
                <a:latin typeface="Comic Sans MS" panose="030F0702030302020204" pitchFamily="66" charset="0"/>
                <a:cs typeface="Trebuchet MS"/>
              </a:rPr>
              <a:t>each</a:t>
            </a:r>
            <a:r>
              <a:rPr lang="en-US" sz="2000" spc="-135" dirty="0">
                <a:solidFill>
                  <a:srgbClr val="0D0D0D"/>
                </a:solidFill>
                <a:latin typeface="Comic Sans MS" panose="030F0702030302020204" pitchFamily="66" charset="0"/>
                <a:cs typeface="Trebuchet MS"/>
              </a:rPr>
              <a:t> </a:t>
            </a:r>
            <a:r>
              <a:rPr lang="en-US" sz="2000" spc="-10" dirty="0">
                <a:solidFill>
                  <a:srgbClr val="0D0D0D"/>
                </a:solidFill>
                <a:latin typeface="Comic Sans MS" panose="030F0702030302020204" pitchFamily="66" charset="0"/>
                <a:cs typeface="Trebuchet MS"/>
              </a:rPr>
              <a:t>area, </a:t>
            </a:r>
            <a:r>
              <a:rPr lang="en-US" sz="2000" spc="-85" dirty="0">
                <a:solidFill>
                  <a:srgbClr val="0D0D0D"/>
                </a:solidFill>
                <a:latin typeface="Comic Sans MS" panose="030F0702030302020204" pitchFamily="66" charset="0"/>
                <a:cs typeface="Trebuchet MS"/>
              </a:rPr>
              <a:t>incorporating </a:t>
            </a:r>
            <a:r>
              <a:rPr lang="en-US" sz="2000" spc="-20" dirty="0">
                <a:solidFill>
                  <a:srgbClr val="0D0D0D"/>
                </a:solidFill>
                <a:latin typeface="Comic Sans MS" panose="030F0702030302020204" pitchFamily="66" charset="0"/>
                <a:cs typeface="Trebuchet MS"/>
              </a:rPr>
              <a:t>KPIs, </a:t>
            </a:r>
            <a:r>
              <a:rPr lang="en-US" sz="2000" spc="-75" dirty="0">
                <a:solidFill>
                  <a:srgbClr val="0D0D0D"/>
                </a:solidFill>
                <a:latin typeface="Comic Sans MS" panose="030F0702030302020204" pitchFamily="66" charset="0"/>
                <a:cs typeface="Trebuchet MS"/>
              </a:rPr>
              <a:t>Power</a:t>
            </a:r>
            <a:r>
              <a:rPr lang="en-US" sz="2000" spc="-160" dirty="0">
                <a:solidFill>
                  <a:srgbClr val="0D0D0D"/>
                </a:solidFill>
                <a:latin typeface="Comic Sans MS" panose="030F0702030302020204" pitchFamily="66" charset="0"/>
                <a:cs typeface="Trebuchet MS"/>
              </a:rPr>
              <a:t> </a:t>
            </a:r>
            <a:r>
              <a:rPr lang="en-US" sz="2000" spc="-65" dirty="0">
                <a:solidFill>
                  <a:srgbClr val="0D0D0D"/>
                </a:solidFill>
                <a:latin typeface="Comic Sans MS" panose="030F0702030302020204" pitchFamily="66" charset="0"/>
                <a:cs typeface="Trebuchet MS"/>
              </a:rPr>
              <a:t>Query</a:t>
            </a:r>
            <a:r>
              <a:rPr lang="en-US" sz="2000" spc="-120" dirty="0">
                <a:solidFill>
                  <a:srgbClr val="0D0D0D"/>
                </a:solidFill>
                <a:latin typeface="Comic Sans MS" panose="030F0702030302020204" pitchFamily="66" charset="0"/>
                <a:cs typeface="Trebuchet MS"/>
              </a:rPr>
              <a:t> </a:t>
            </a:r>
            <a:r>
              <a:rPr lang="en-US" sz="2000" spc="-10" dirty="0">
                <a:solidFill>
                  <a:srgbClr val="0D0D0D"/>
                </a:solidFill>
                <a:latin typeface="Comic Sans MS" panose="030F0702030302020204" pitchFamily="66" charset="0"/>
                <a:cs typeface="Trebuchet MS"/>
              </a:rPr>
              <a:t>Editor, </a:t>
            </a:r>
            <a:r>
              <a:rPr lang="en-US" sz="2000" spc="-60" dirty="0">
                <a:solidFill>
                  <a:srgbClr val="0D0D0D"/>
                </a:solidFill>
                <a:latin typeface="Comic Sans MS" panose="030F0702030302020204" pitchFamily="66" charset="0"/>
                <a:cs typeface="Trebuchet MS"/>
              </a:rPr>
              <a:t>measures,</a:t>
            </a:r>
            <a:r>
              <a:rPr lang="en-US" sz="2000" spc="-95" dirty="0">
                <a:solidFill>
                  <a:srgbClr val="0D0D0D"/>
                </a:solidFill>
                <a:latin typeface="Comic Sans MS" panose="030F0702030302020204" pitchFamily="66" charset="0"/>
                <a:cs typeface="Trebuchet MS"/>
              </a:rPr>
              <a:t> </a:t>
            </a:r>
            <a:r>
              <a:rPr lang="en-US" sz="2000" spc="-65" dirty="0">
                <a:solidFill>
                  <a:srgbClr val="0D0D0D"/>
                </a:solidFill>
                <a:latin typeface="Comic Sans MS" panose="030F0702030302020204" pitchFamily="66" charset="0"/>
                <a:cs typeface="Trebuchet MS"/>
              </a:rPr>
              <a:t>and</a:t>
            </a:r>
            <a:r>
              <a:rPr lang="en-US" sz="2000" spc="-90" dirty="0">
                <a:solidFill>
                  <a:srgbClr val="0D0D0D"/>
                </a:solidFill>
                <a:latin typeface="Comic Sans MS" panose="030F0702030302020204" pitchFamily="66" charset="0"/>
                <a:cs typeface="Trebuchet MS"/>
              </a:rPr>
              <a:t> </a:t>
            </a:r>
            <a:r>
              <a:rPr lang="en-US" sz="2000" spc="-50" dirty="0">
                <a:solidFill>
                  <a:srgbClr val="0D0D0D"/>
                </a:solidFill>
                <a:latin typeface="Comic Sans MS" panose="030F0702030302020204" pitchFamily="66" charset="0"/>
                <a:cs typeface="Trebuchet MS"/>
              </a:rPr>
              <a:t>groups </a:t>
            </a:r>
            <a:r>
              <a:rPr lang="en-US" sz="2000" spc="-90" dirty="0">
                <a:solidFill>
                  <a:srgbClr val="0D0D0D"/>
                </a:solidFill>
                <a:latin typeface="Comic Sans MS" panose="030F0702030302020204" pitchFamily="66" charset="0"/>
                <a:cs typeface="Trebuchet MS"/>
              </a:rPr>
              <a:t>in</a:t>
            </a:r>
            <a:r>
              <a:rPr lang="en-US" sz="2000" spc="-130" dirty="0">
                <a:solidFill>
                  <a:srgbClr val="0D0D0D"/>
                </a:solidFill>
                <a:latin typeface="Comic Sans MS" panose="030F0702030302020204" pitchFamily="66" charset="0"/>
                <a:cs typeface="Trebuchet MS"/>
              </a:rPr>
              <a:t> </a:t>
            </a:r>
            <a:r>
              <a:rPr lang="en-US" sz="2000" spc="-75" dirty="0">
                <a:solidFill>
                  <a:srgbClr val="0D0D0D"/>
                </a:solidFill>
                <a:latin typeface="Comic Sans MS" panose="030F0702030302020204" pitchFamily="66" charset="0"/>
                <a:cs typeface="Trebuchet MS"/>
              </a:rPr>
              <a:t>Power</a:t>
            </a:r>
            <a:r>
              <a:rPr lang="en-US" sz="2000" spc="-150" dirty="0">
                <a:solidFill>
                  <a:srgbClr val="0D0D0D"/>
                </a:solidFill>
                <a:latin typeface="Comic Sans MS" panose="030F0702030302020204" pitchFamily="66" charset="0"/>
                <a:cs typeface="Trebuchet MS"/>
              </a:rPr>
              <a:t> </a:t>
            </a:r>
            <a:r>
              <a:rPr lang="en-US" sz="2000" spc="-25" dirty="0">
                <a:solidFill>
                  <a:srgbClr val="0D0D0D"/>
                </a:solidFill>
                <a:latin typeface="Comic Sans MS" panose="030F0702030302020204" pitchFamily="66" charset="0"/>
                <a:cs typeface="Trebuchet MS"/>
              </a:rPr>
              <a:t>BI.</a:t>
            </a:r>
            <a:endParaRPr lang="en-US" sz="2000" dirty="0">
              <a:latin typeface="Comic Sans MS" panose="030F0702030302020204" pitchFamily="66" charset="0"/>
              <a:cs typeface="Trebuchet MS"/>
            </a:endParaRPr>
          </a:p>
        </p:txBody>
      </p:sp>
      <p:sp>
        <p:nvSpPr>
          <p:cNvPr id="84" name="Google Shape;84;p12"/>
          <p:cNvSpPr txBox="1"/>
          <p:nvPr/>
        </p:nvSpPr>
        <p:spPr>
          <a:xfrm>
            <a:off x="10293206" y="4094393"/>
            <a:ext cx="4222893" cy="936154"/>
          </a:xfrm>
          <a:prstGeom prst="rect">
            <a:avLst/>
          </a:prstGeom>
          <a:noFill/>
          <a:ln>
            <a:noFill/>
          </a:ln>
        </p:spPr>
        <p:txBody>
          <a:bodyPr spcFirstLastPara="1" wrap="square" lIns="0" tIns="0" rIns="0" bIns="0" anchor="t" anchorCtr="0">
            <a:spAutoFit/>
          </a:bodyPr>
          <a:lstStyle/>
          <a:p>
            <a:pPr marL="12700" marR="5080">
              <a:lnSpc>
                <a:spcPct val="100000"/>
              </a:lnSpc>
              <a:spcBef>
                <a:spcPts val="100"/>
              </a:spcBef>
            </a:pPr>
            <a:r>
              <a:rPr lang="en-US" sz="2000" spc="-75" dirty="0">
                <a:solidFill>
                  <a:srgbClr val="0D0D0D"/>
                </a:solidFill>
                <a:latin typeface="Comic Sans MS" panose="030F0702030302020204" pitchFamily="66" charset="0"/>
                <a:cs typeface="Trebuchet MS"/>
              </a:rPr>
              <a:t>Creating an Dashboarding using Excel for analyses the data with KPI cards and slicers</a:t>
            </a:r>
            <a:endParaRPr lang="en-US" sz="2000" dirty="0">
              <a:latin typeface="Comic Sans MS" panose="030F0702030302020204" pitchFamily="66" charset="0"/>
              <a:cs typeface="Trebuchet MS"/>
            </a:endParaRPr>
          </a:p>
        </p:txBody>
      </p:sp>
      <p:sp>
        <p:nvSpPr>
          <p:cNvPr id="85" name="Google Shape;85;p12"/>
          <p:cNvSpPr txBox="1"/>
          <p:nvPr/>
        </p:nvSpPr>
        <p:spPr>
          <a:xfrm>
            <a:off x="10293207" y="6750112"/>
            <a:ext cx="4222892" cy="1243930"/>
          </a:xfrm>
          <a:prstGeom prst="rect">
            <a:avLst/>
          </a:prstGeom>
          <a:noFill/>
          <a:ln>
            <a:noFill/>
          </a:ln>
        </p:spPr>
        <p:txBody>
          <a:bodyPr spcFirstLastPara="1" wrap="square" lIns="0" tIns="0" rIns="0" bIns="0" anchor="t" anchorCtr="0">
            <a:spAutoFit/>
          </a:bodyPr>
          <a:lstStyle/>
          <a:p>
            <a:pPr marL="12700" marR="5080">
              <a:lnSpc>
                <a:spcPct val="100000"/>
              </a:lnSpc>
              <a:spcBef>
                <a:spcPts val="100"/>
              </a:spcBef>
            </a:pPr>
            <a:r>
              <a:rPr lang="en-US" sz="2000" spc="-70" dirty="0">
                <a:solidFill>
                  <a:srgbClr val="0D0D0D"/>
                </a:solidFill>
                <a:latin typeface="Comic Sans MS" panose="030F0702030302020204" pitchFamily="66" charset="0"/>
                <a:cs typeface="Trebuchet MS"/>
              </a:rPr>
              <a:t>Worked</a:t>
            </a:r>
            <a:r>
              <a:rPr lang="en-US" sz="2000" spc="-145" dirty="0">
                <a:solidFill>
                  <a:srgbClr val="0D0D0D"/>
                </a:solidFill>
                <a:latin typeface="Comic Sans MS" panose="030F0702030302020204" pitchFamily="66" charset="0"/>
                <a:cs typeface="Trebuchet MS"/>
              </a:rPr>
              <a:t> </a:t>
            </a:r>
            <a:r>
              <a:rPr lang="en-US" sz="2000" spc="-55" dirty="0">
                <a:solidFill>
                  <a:srgbClr val="0D0D0D"/>
                </a:solidFill>
                <a:latin typeface="Comic Sans MS" panose="030F0702030302020204" pitchFamily="66" charset="0"/>
                <a:cs typeface="Trebuchet MS"/>
              </a:rPr>
              <a:t>on</a:t>
            </a:r>
            <a:r>
              <a:rPr lang="en-US" sz="2000" spc="-130" dirty="0">
                <a:solidFill>
                  <a:srgbClr val="0D0D0D"/>
                </a:solidFill>
                <a:latin typeface="Comic Sans MS" panose="030F0702030302020204" pitchFamily="66" charset="0"/>
                <a:cs typeface="Trebuchet MS"/>
              </a:rPr>
              <a:t> </a:t>
            </a:r>
            <a:r>
              <a:rPr lang="en-US" sz="2000" spc="-25" dirty="0">
                <a:solidFill>
                  <a:srgbClr val="0D0D0D"/>
                </a:solidFill>
                <a:latin typeface="Comic Sans MS" panose="030F0702030302020204" pitchFamily="66" charset="0"/>
                <a:cs typeface="Trebuchet MS"/>
              </a:rPr>
              <a:t>an </a:t>
            </a:r>
            <a:r>
              <a:rPr lang="en-US" sz="2000" spc="-25" dirty="0" err="1">
                <a:solidFill>
                  <a:srgbClr val="0D0D0D"/>
                </a:solidFill>
                <a:latin typeface="Comic Sans MS" panose="030F0702030302020204" pitchFamily="66" charset="0"/>
                <a:cs typeface="Trebuchet MS"/>
              </a:rPr>
              <a:t>GenZ</a:t>
            </a:r>
            <a:r>
              <a:rPr lang="en-US" sz="2000" spc="-80" dirty="0">
                <a:solidFill>
                  <a:srgbClr val="0D0D0D"/>
                </a:solidFill>
                <a:latin typeface="Comic Sans MS" panose="030F0702030302020204" pitchFamily="66" charset="0"/>
                <a:cs typeface="Trebuchet MS"/>
              </a:rPr>
              <a:t>-</a:t>
            </a:r>
            <a:r>
              <a:rPr lang="en-US" sz="2000" spc="-10" dirty="0">
                <a:solidFill>
                  <a:srgbClr val="0D0D0D"/>
                </a:solidFill>
                <a:latin typeface="Comic Sans MS" panose="030F0702030302020204" pitchFamily="66" charset="0"/>
                <a:cs typeface="Trebuchet MS"/>
              </a:rPr>
              <a:t>focused </a:t>
            </a:r>
            <a:r>
              <a:rPr lang="en-US" sz="2000" spc="-110" dirty="0">
                <a:solidFill>
                  <a:srgbClr val="0D0D0D"/>
                </a:solidFill>
                <a:latin typeface="Comic Sans MS" panose="030F0702030302020204" pitchFamily="66" charset="0"/>
                <a:cs typeface="Trebuchet MS"/>
              </a:rPr>
              <a:t>project,</a:t>
            </a:r>
            <a:r>
              <a:rPr lang="en-US" sz="2000" spc="-120" dirty="0">
                <a:solidFill>
                  <a:srgbClr val="0D0D0D"/>
                </a:solidFill>
                <a:latin typeface="Comic Sans MS" panose="030F0702030302020204" pitchFamily="66" charset="0"/>
                <a:cs typeface="Trebuchet MS"/>
              </a:rPr>
              <a:t> </a:t>
            </a:r>
            <a:r>
              <a:rPr lang="en-US" sz="2000" spc="-10" dirty="0">
                <a:solidFill>
                  <a:srgbClr val="0D0D0D"/>
                </a:solidFill>
                <a:latin typeface="Comic Sans MS" panose="030F0702030302020204" pitchFamily="66" charset="0"/>
                <a:cs typeface="Trebuchet MS"/>
              </a:rPr>
              <a:t>creating </a:t>
            </a:r>
            <a:r>
              <a:rPr lang="en-US" sz="2000" spc="-40" dirty="0">
                <a:solidFill>
                  <a:srgbClr val="0D0D0D"/>
                </a:solidFill>
                <a:latin typeface="Comic Sans MS" panose="030F0702030302020204" pitchFamily="66" charset="0"/>
                <a:cs typeface="Trebuchet MS"/>
              </a:rPr>
              <a:t>recommendations </a:t>
            </a:r>
            <a:r>
              <a:rPr lang="en-US" sz="2000" spc="-65" dirty="0">
                <a:solidFill>
                  <a:srgbClr val="0D0D0D"/>
                </a:solidFill>
                <a:latin typeface="Comic Sans MS" panose="030F0702030302020204" pitchFamily="66" charset="0"/>
                <a:cs typeface="Trebuchet MS"/>
              </a:rPr>
              <a:t>and</a:t>
            </a:r>
            <a:r>
              <a:rPr lang="en-US" sz="2000" spc="-120" dirty="0">
                <a:solidFill>
                  <a:srgbClr val="0D0D0D"/>
                </a:solidFill>
                <a:latin typeface="Comic Sans MS" panose="030F0702030302020204" pitchFamily="66" charset="0"/>
                <a:cs typeface="Trebuchet MS"/>
              </a:rPr>
              <a:t> </a:t>
            </a:r>
            <a:r>
              <a:rPr lang="en-US" sz="2000" spc="-10" dirty="0">
                <a:solidFill>
                  <a:srgbClr val="0D0D0D"/>
                </a:solidFill>
                <a:latin typeface="Comic Sans MS" panose="030F0702030302020204" pitchFamily="66" charset="0"/>
                <a:cs typeface="Trebuchet MS"/>
              </a:rPr>
              <a:t>emphasizing </a:t>
            </a:r>
            <a:r>
              <a:rPr lang="en-US" sz="2000" spc="-90" dirty="0">
                <a:solidFill>
                  <a:srgbClr val="0D0D0D"/>
                </a:solidFill>
                <a:latin typeface="Comic Sans MS" panose="030F0702030302020204" pitchFamily="66" charset="0"/>
                <a:cs typeface="Trebuchet MS"/>
              </a:rPr>
              <a:t>the</a:t>
            </a:r>
            <a:r>
              <a:rPr lang="en-US" sz="2000" spc="-120" dirty="0">
                <a:solidFill>
                  <a:srgbClr val="0D0D0D"/>
                </a:solidFill>
                <a:latin typeface="Comic Sans MS" panose="030F0702030302020204" pitchFamily="66" charset="0"/>
                <a:cs typeface="Trebuchet MS"/>
              </a:rPr>
              <a:t> </a:t>
            </a:r>
            <a:r>
              <a:rPr lang="en-US" sz="2000" spc="-75" dirty="0">
                <a:solidFill>
                  <a:srgbClr val="0D0D0D"/>
                </a:solidFill>
                <a:latin typeface="Comic Sans MS" panose="030F0702030302020204" pitchFamily="66" charset="0"/>
                <a:cs typeface="Trebuchet MS"/>
              </a:rPr>
              <a:t>importance</a:t>
            </a:r>
            <a:r>
              <a:rPr lang="en-US" sz="2000" spc="-145" dirty="0">
                <a:solidFill>
                  <a:srgbClr val="0D0D0D"/>
                </a:solidFill>
                <a:latin typeface="Comic Sans MS" panose="030F0702030302020204" pitchFamily="66" charset="0"/>
                <a:cs typeface="Trebuchet MS"/>
              </a:rPr>
              <a:t> </a:t>
            </a:r>
            <a:r>
              <a:rPr lang="en-US" sz="2000" spc="-25" dirty="0">
                <a:solidFill>
                  <a:srgbClr val="0D0D0D"/>
                </a:solidFill>
                <a:latin typeface="Comic Sans MS" panose="030F0702030302020204" pitchFamily="66" charset="0"/>
                <a:cs typeface="Trebuchet MS"/>
              </a:rPr>
              <a:t>of </a:t>
            </a:r>
            <a:r>
              <a:rPr lang="en-US" sz="2000" spc="-85" dirty="0">
                <a:solidFill>
                  <a:srgbClr val="0D0D0D"/>
                </a:solidFill>
                <a:latin typeface="Comic Sans MS" panose="030F0702030302020204" pitchFamily="66" charset="0"/>
                <a:cs typeface="Trebuchet MS"/>
              </a:rPr>
              <a:t>storytelling</a:t>
            </a:r>
            <a:r>
              <a:rPr lang="en-US" sz="2000" spc="-125" dirty="0">
                <a:solidFill>
                  <a:srgbClr val="0D0D0D"/>
                </a:solidFill>
                <a:latin typeface="Comic Sans MS" panose="030F0702030302020204" pitchFamily="66" charset="0"/>
                <a:cs typeface="Trebuchet MS"/>
              </a:rPr>
              <a:t> </a:t>
            </a:r>
            <a:r>
              <a:rPr lang="en-US" sz="2000" spc="-90" dirty="0">
                <a:solidFill>
                  <a:srgbClr val="0D0D0D"/>
                </a:solidFill>
                <a:latin typeface="Comic Sans MS" panose="030F0702030302020204" pitchFamily="66" charset="0"/>
                <a:cs typeface="Trebuchet MS"/>
              </a:rPr>
              <a:t>in </a:t>
            </a:r>
            <a:r>
              <a:rPr lang="en-US" sz="2000" spc="-85" dirty="0">
                <a:solidFill>
                  <a:srgbClr val="0D0D0D"/>
                </a:solidFill>
                <a:latin typeface="Comic Sans MS" panose="030F0702030302020204" pitchFamily="66" charset="0"/>
                <a:cs typeface="Trebuchet MS"/>
              </a:rPr>
              <a:t>data.</a:t>
            </a:r>
            <a:endParaRPr lang="en-US" sz="2000" dirty="0">
              <a:latin typeface="Comic Sans MS" panose="030F0702030302020204" pitchFamily="66" charset="0"/>
              <a:cs typeface="Trebuchet MS"/>
            </a:endParaRPr>
          </a:p>
        </p:txBody>
      </p:sp>
      <p:sp>
        <p:nvSpPr>
          <p:cNvPr id="86" name="Google Shape;86;p12"/>
          <p:cNvSpPr txBox="1"/>
          <p:nvPr/>
        </p:nvSpPr>
        <p:spPr>
          <a:xfrm>
            <a:off x="1260383" y="1491738"/>
            <a:ext cx="13761300" cy="1400700"/>
          </a:xfrm>
          <a:prstGeom prst="rect">
            <a:avLst/>
          </a:prstGeom>
          <a:noFill/>
          <a:ln>
            <a:noFill/>
          </a:ln>
        </p:spPr>
        <p:txBody>
          <a:bodyPr spcFirstLastPara="1" wrap="square" lIns="0" tIns="0" rIns="0" bIns="0" anchor="t" anchorCtr="0">
            <a:spAutoFit/>
          </a:bodyPr>
          <a:lstStyle/>
          <a:p>
            <a:pPr marL="0" marR="0" lvl="0" indent="0" algn="just" rtl="0">
              <a:lnSpc>
                <a:spcPct val="91005"/>
              </a:lnSpc>
              <a:spcBef>
                <a:spcPts val="0"/>
              </a:spcBef>
              <a:spcAft>
                <a:spcPts val="0"/>
              </a:spcAft>
              <a:buNone/>
            </a:pPr>
            <a:r>
              <a:rPr lang="en-US" sz="10000" b="1" i="0" u="none" strike="noStrike" cap="none" dirty="0">
                <a:solidFill>
                  <a:srgbClr val="000000"/>
                </a:solidFill>
                <a:latin typeface="Comic Sans MS"/>
                <a:ea typeface="Comic Sans MS"/>
                <a:cs typeface="Comic Sans MS"/>
                <a:sym typeface="Comic Sans MS"/>
              </a:rPr>
              <a:t>My Progress</a:t>
            </a:r>
            <a:endParaRPr sz="10000" b="1" dirty="0">
              <a:latin typeface="Comic Sans MS"/>
              <a:ea typeface="Comic Sans MS"/>
              <a:cs typeface="Comic Sans MS"/>
              <a:sym typeface="Comic Sans MS"/>
            </a:endParaRPr>
          </a:p>
        </p:txBody>
      </p:sp>
      <p:sp>
        <p:nvSpPr>
          <p:cNvPr id="87" name="Google Shape;87;p12"/>
          <p:cNvSpPr txBox="1"/>
          <p:nvPr/>
        </p:nvSpPr>
        <p:spPr>
          <a:xfrm>
            <a:off x="1522579" y="3590939"/>
            <a:ext cx="1278600" cy="1107900"/>
          </a:xfrm>
          <a:prstGeom prst="rect">
            <a:avLst/>
          </a:prstGeom>
          <a:noFill/>
          <a:ln>
            <a:noFill/>
          </a:ln>
        </p:spPr>
        <p:txBody>
          <a:bodyPr spcFirstLastPara="1" wrap="square" lIns="0" tIns="0" rIns="0" bIns="0" anchor="t" anchorCtr="0">
            <a:spAutoFit/>
          </a:bodyPr>
          <a:lstStyle/>
          <a:p>
            <a:pPr marL="0" marR="0" lvl="0" indent="0" algn="l" rtl="0">
              <a:lnSpc>
                <a:spcPct val="90998"/>
              </a:lnSpc>
              <a:spcBef>
                <a:spcPts val="0"/>
              </a:spcBef>
              <a:spcAft>
                <a:spcPts val="0"/>
              </a:spcAft>
              <a:buNone/>
            </a:pPr>
            <a:r>
              <a:rPr lang="en-US" sz="7910" b="1" i="0" u="none" strike="noStrike" cap="none" dirty="0">
                <a:solidFill>
                  <a:srgbClr val="000000"/>
                </a:solidFill>
                <a:latin typeface="Comic Sans MS"/>
                <a:ea typeface="Comic Sans MS"/>
                <a:cs typeface="Comic Sans MS"/>
                <a:sym typeface="Comic Sans MS"/>
              </a:rPr>
              <a:t>05</a:t>
            </a:r>
            <a:endParaRPr b="1" dirty="0">
              <a:latin typeface="Comic Sans MS"/>
              <a:ea typeface="Comic Sans MS"/>
              <a:cs typeface="Comic Sans MS"/>
              <a:sym typeface="Comic Sans MS"/>
            </a:endParaRPr>
          </a:p>
        </p:txBody>
      </p:sp>
      <p:sp>
        <p:nvSpPr>
          <p:cNvPr id="88" name="Google Shape;88;p12"/>
          <p:cNvSpPr txBox="1"/>
          <p:nvPr/>
        </p:nvSpPr>
        <p:spPr>
          <a:xfrm>
            <a:off x="1414729" y="6311190"/>
            <a:ext cx="1494300" cy="1107900"/>
          </a:xfrm>
          <a:prstGeom prst="rect">
            <a:avLst/>
          </a:prstGeom>
          <a:noFill/>
          <a:ln>
            <a:noFill/>
          </a:ln>
        </p:spPr>
        <p:txBody>
          <a:bodyPr spcFirstLastPara="1" wrap="square" lIns="0" tIns="0" rIns="0" bIns="0" anchor="t" anchorCtr="0">
            <a:spAutoFit/>
          </a:bodyPr>
          <a:lstStyle/>
          <a:p>
            <a:pPr marL="0" marR="0" lvl="0" indent="0" algn="l" rtl="0">
              <a:lnSpc>
                <a:spcPct val="90998"/>
              </a:lnSpc>
              <a:spcBef>
                <a:spcPts val="0"/>
              </a:spcBef>
              <a:spcAft>
                <a:spcPts val="0"/>
              </a:spcAft>
              <a:buNone/>
            </a:pPr>
            <a:r>
              <a:rPr lang="en-US" sz="7910" b="1" i="0" u="none" strike="noStrike" cap="none" dirty="0">
                <a:solidFill>
                  <a:srgbClr val="000000"/>
                </a:solidFill>
                <a:latin typeface="Comic Sans MS"/>
                <a:ea typeface="Comic Sans MS"/>
                <a:cs typeface="Comic Sans MS"/>
                <a:sym typeface="Comic Sans MS"/>
              </a:rPr>
              <a:t>07</a:t>
            </a:r>
            <a:endParaRPr b="1" dirty="0">
              <a:latin typeface="Comic Sans MS"/>
              <a:ea typeface="Comic Sans MS"/>
              <a:cs typeface="Comic Sans MS"/>
              <a:sym typeface="Comic Sans MS"/>
            </a:endParaRPr>
          </a:p>
        </p:txBody>
      </p:sp>
      <p:sp>
        <p:nvSpPr>
          <p:cNvPr id="89" name="Google Shape;89;p12"/>
          <p:cNvSpPr txBox="1"/>
          <p:nvPr/>
        </p:nvSpPr>
        <p:spPr>
          <a:xfrm>
            <a:off x="8148223" y="3590938"/>
            <a:ext cx="1335900" cy="1107900"/>
          </a:xfrm>
          <a:prstGeom prst="rect">
            <a:avLst/>
          </a:prstGeom>
          <a:noFill/>
          <a:ln>
            <a:noFill/>
          </a:ln>
        </p:spPr>
        <p:txBody>
          <a:bodyPr spcFirstLastPara="1" wrap="square" lIns="0" tIns="0" rIns="0" bIns="0" anchor="t" anchorCtr="0">
            <a:spAutoFit/>
          </a:bodyPr>
          <a:lstStyle/>
          <a:p>
            <a:pPr marL="0" marR="0" lvl="0" indent="0" algn="l" rtl="0">
              <a:lnSpc>
                <a:spcPct val="90998"/>
              </a:lnSpc>
              <a:spcBef>
                <a:spcPts val="0"/>
              </a:spcBef>
              <a:spcAft>
                <a:spcPts val="0"/>
              </a:spcAft>
              <a:buNone/>
            </a:pPr>
            <a:r>
              <a:rPr lang="en-US" sz="7910" b="1" i="0" u="none" strike="noStrike" cap="none" dirty="0">
                <a:solidFill>
                  <a:srgbClr val="000000"/>
                </a:solidFill>
                <a:latin typeface="Comic Sans MS"/>
                <a:ea typeface="Comic Sans MS"/>
                <a:cs typeface="Comic Sans MS"/>
                <a:sym typeface="Comic Sans MS"/>
              </a:rPr>
              <a:t>06</a:t>
            </a:r>
            <a:endParaRPr b="1" dirty="0">
              <a:latin typeface="Comic Sans MS"/>
              <a:ea typeface="Comic Sans MS"/>
              <a:cs typeface="Comic Sans MS"/>
              <a:sym typeface="Comic Sans MS"/>
            </a:endParaRPr>
          </a:p>
        </p:txBody>
      </p:sp>
      <p:sp>
        <p:nvSpPr>
          <p:cNvPr id="90" name="Google Shape;90;p12"/>
          <p:cNvSpPr txBox="1"/>
          <p:nvPr/>
        </p:nvSpPr>
        <p:spPr>
          <a:xfrm>
            <a:off x="8208749" y="6311200"/>
            <a:ext cx="1335900" cy="1107900"/>
          </a:xfrm>
          <a:prstGeom prst="rect">
            <a:avLst/>
          </a:prstGeom>
          <a:noFill/>
          <a:ln>
            <a:noFill/>
          </a:ln>
        </p:spPr>
        <p:txBody>
          <a:bodyPr spcFirstLastPara="1" wrap="square" lIns="0" tIns="0" rIns="0" bIns="0" anchor="t" anchorCtr="0">
            <a:spAutoFit/>
          </a:bodyPr>
          <a:lstStyle/>
          <a:p>
            <a:pPr marL="0" marR="0" lvl="0" indent="0" algn="l" rtl="0">
              <a:lnSpc>
                <a:spcPct val="90998"/>
              </a:lnSpc>
              <a:spcBef>
                <a:spcPts val="0"/>
              </a:spcBef>
              <a:spcAft>
                <a:spcPts val="0"/>
              </a:spcAft>
              <a:buNone/>
            </a:pPr>
            <a:r>
              <a:rPr lang="en-US" sz="7910" b="1" i="0" u="none" strike="noStrike" cap="none" dirty="0">
                <a:solidFill>
                  <a:srgbClr val="000000"/>
                </a:solidFill>
                <a:latin typeface="Comic Sans MS"/>
                <a:ea typeface="Comic Sans MS"/>
                <a:cs typeface="Comic Sans MS"/>
                <a:sym typeface="Comic Sans MS"/>
              </a:rPr>
              <a:t>08</a:t>
            </a:r>
            <a:endParaRPr b="1" dirty="0">
              <a:latin typeface="Comic Sans MS"/>
              <a:ea typeface="Comic Sans MS"/>
              <a:cs typeface="Comic Sans MS"/>
              <a:sym typeface="Comic Sans MS"/>
            </a:endParaRPr>
          </a:p>
        </p:txBody>
      </p:sp>
      <p:sp>
        <p:nvSpPr>
          <p:cNvPr id="2" name="TextBox 1">
            <a:extLst>
              <a:ext uri="{FF2B5EF4-FFF2-40B4-BE49-F238E27FC236}">
                <a16:creationId xmlns:a16="http://schemas.microsoft.com/office/drawing/2014/main" id="{B06EC648-AA38-E192-B638-162DAA3899EA}"/>
              </a:ext>
            </a:extLst>
          </p:cNvPr>
          <p:cNvSpPr txBox="1"/>
          <p:nvPr/>
        </p:nvSpPr>
        <p:spPr>
          <a:xfrm>
            <a:off x="2579914" y="8439033"/>
            <a:ext cx="13128171" cy="954107"/>
          </a:xfrm>
          <a:prstGeom prst="rect">
            <a:avLst/>
          </a:prstGeom>
          <a:noFill/>
        </p:spPr>
        <p:txBody>
          <a:bodyPr wrap="square" rtlCol="0">
            <a:spAutoFit/>
          </a:bodyPr>
          <a:lstStyle/>
          <a:p>
            <a:r>
              <a:rPr lang="en-IN" sz="2800" b="1" dirty="0">
                <a:latin typeface="Comic Sans MS" panose="030F0702030302020204" pitchFamily="66" charset="0"/>
              </a:rPr>
              <a:t>Note: </a:t>
            </a:r>
            <a:r>
              <a:rPr lang="en-IN" sz="2800" dirty="0">
                <a:latin typeface="Comic Sans MS" panose="030F0702030302020204" pitchFamily="66" charset="0"/>
              </a:rPr>
              <a:t>I Uploaded my work on my GitHub and I mentioned the each and every task at picture link format and please check on my profile also……..</a:t>
            </a:r>
          </a:p>
        </p:txBody>
      </p:sp>
    </p:spTree>
    <p:extLst>
      <p:ext uri="{BB962C8B-B14F-4D97-AF65-F5344CB8AC3E}">
        <p14:creationId xmlns:p14="http://schemas.microsoft.com/office/powerpoint/2010/main" val="1701633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14"/>
        <p:cNvGrpSpPr/>
        <p:nvPr/>
      </p:nvGrpSpPr>
      <p:grpSpPr>
        <a:xfrm>
          <a:off x="0" y="0"/>
          <a:ext cx="0" cy="0"/>
          <a:chOff x="0" y="0"/>
          <a:chExt cx="0" cy="0"/>
        </a:xfrm>
      </p:grpSpPr>
      <p:pic>
        <p:nvPicPr>
          <p:cNvPr id="115" name="Google Shape;115;p14"/>
          <p:cNvPicPr preferRelativeResize="0"/>
          <p:nvPr/>
        </p:nvPicPr>
        <p:blipFill>
          <a:blip r:embed="rId3">
            <a:alphaModFix/>
          </a:blip>
          <a:stretch>
            <a:fillRect/>
          </a:stretch>
        </p:blipFill>
        <p:spPr>
          <a:xfrm>
            <a:off x="514350" y="719126"/>
            <a:ext cx="17259300" cy="8848749"/>
          </a:xfrm>
          <a:prstGeom prst="rect">
            <a:avLst/>
          </a:prstGeom>
          <a:noFill/>
          <a:ln>
            <a:noFill/>
          </a:ln>
        </p:spPr>
      </p:pic>
      <p:sp>
        <p:nvSpPr>
          <p:cNvPr id="120" name="Google Shape;120;p14"/>
          <p:cNvSpPr txBox="1"/>
          <p:nvPr/>
        </p:nvSpPr>
        <p:spPr>
          <a:xfrm>
            <a:off x="1000650" y="6100297"/>
            <a:ext cx="16286700" cy="1400700"/>
          </a:xfrm>
          <a:prstGeom prst="rect">
            <a:avLst/>
          </a:prstGeom>
          <a:noFill/>
          <a:ln>
            <a:noFill/>
          </a:ln>
        </p:spPr>
        <p:txBody>
          <a:bodyPr spcFirstLastPara="1" wrap="square" lIns="0" tIns="0" rIns="0" bIns="0" anchor="t" anchorCtr="0">
            <a:spAutoFit/>
          </a:bodyPr>
          <a:lstStyle/>
          <a:p>
            <a:pPr marL="0" marR="0" lvl="0" indent="0" algn="ctr" rtl="0">
              <a:lnSpc>
                <a:spcPct val="90997"/>
              </a:lnSpc>
              <a:spcBef>
                <a:spcPts val="0"/>
              </a:spcBef>
              <a:spcAft>
                <a:spcPts val="0"/>
              </a:spcAft>
              <a:buNone/>
            </a:pPr>
            <a:r>
              <a:rPr lang="en-US" sz="10000" b="1" i="0" u="none" strike="noStrike" cap="none" dirty="0">
                <a:solidFill>
                  <a:srgbClr val="000000"/>
                </a:solidFill>
                <a:latin typeface="Comic Sans MS"/>
                <a:ea typeface="Comic Sans MS"/>
                <a:cs typeface="Comic Sans MS"/>
                <a:sym typeface="Comic Sans MS"/>
              </a:rPr>
              <a:t>Welcome To Presentation</a:t>
            </a:r>
            <a:endParaRPr sz="10000" b="1" dirty="0">
              <a:latin typeface="Comic Sans MS"/>
              <a:ea typeface="Comic Sans MS"/>
              <a:cs typeface="Comic Sans MS"/>
              <a:sym typeface="Comic Sans MS"/>
            </a:endParaRPr>
          </a:p>
        </p:txBody>
      </p:sp>
      <p:sp>
        <p:nvSpPr>
          <p:cNvPr id="121" name="Google Shape;121;p14"/>
          <p:cNvSpPr txBox="1"/>
          <p:nvPr/>
        </p:nvSpPr>
        <p:spPr>
          <a:xfrm>
            <a:off x="1000650" y="7478080"/>
            <a:ext cx="16539608" cy="615553"/>
          </a:xfrm>
          <a:prstGeom prst="rect">
            <a:avLst/>
          </a:prstGeom>
          <a:noFill/>
          <a:ln>
            <a:noFill/>
          </a:ln>
        </p:spPr>
        <p:txBody>
          <a:bodyPr spcFirstLastPara="1" wrap="square" lIns="0" tIns="0" rIns="0" bIns="0" anchor="t" anchorCtr="0">
            <a:spAutoFit/>
          </a:bodyPr>
          <a:lstStyle/>
          <a:p>
            <a:pPr algn="ctr"/>
            <a:r>
              <a:rPr lang="en-US" sz="2000" i="1" dirty="0">
                <a:latin typeface="Comic Sans MS" panose="030F0702030302020204" pitchFamily="66" charset="0"/>
              </a:rPr>
              <a:t>Analyzing Trends, Motivations, and Workforce Expectations of the Next Generation </a:t>
            </a:r>
            <a:r>
              <a:rPr lang="en-US" sz="2000" dirty="0">
                <a:latin typeface="Comic Sans MS" panose="030F0702030302020204" pitchFamily="66" charset="0"/>
              </a:rPr>
              <a:t>Let me know if you want variations (e.g., more formal, creative, or technical)</a:t>
            </a:r>
          </a:p>
        </p:txBody>
      </p:sp>
      <p:pic>
        <p:nvPicPr>
          <p:cNvPr id="3" name="Picture 2" descr="A person taking a selfie with two children&#10;&#10;AI-generated content may be incorrect.">
            <a:extLst>
              <a:ext uri="{FF2B5EF4-FFF2-40B4-BE49-F238E27FC236}">
                <a16:creationId xmlns:a16="http://schemas.microsoft.com/office/drawing/2014/main" id="{77209244-E033-7864-E3DB-E7A9EA90D628}"/>
              </a:ext>
            </a:extLst>
          </p:cNvPr>
          <p:cNvPicPr>
            <a:picLocks noChangeAspect="1"/>
          </p:cNvPicPr>
          <p:nvPr/>
        </p:nvPicPr>
        <p:blipFill>
          <a:blip r:embed="rId4"/>
          <a:stretch>
            <a:fillRect/>
          </a:stretch>
        </p:blipFill>
        <p:spPr>
          <a:xfrm>
            <a:off x="3018745" y="1272673"/>
            <a:ext cx="11329463" cy="485054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grpSp>
        <p:nvGrpSpPr>
          <p:cNvPr id="128" name="Google Shape;128;p15"/>
          <p:cNvGrpSpPr/>
          <p:nvPr/>
        </p:nvGrpSpPr>
        <p:grpSpPr>
          <a:xfrm>
            <a:off x="862682" y="1197108"/>
            <a:ext cx="1751261" cy="1751261"/>
            <a:chOff x="0" y="0"/>
            <a:chExt cx="812800" cy="812800"/>
          </a:xfrm>
        </p:grpSpPr>
        <p:sp>
          <p:nvSpPr>
            <p:cNvPr id="129" name="Google Shape;12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A535"/>
            </a:solidFill>
            <a:ln w="10477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1" name="Google Shape;131;p15"/>
          <p:cNvSpPr txBox="1"/>
          <p:nvPr/>
        </p:nvSpPr>
        <p:spPr>
          <a:xfrm>
            <a:off x="2946146" y="1576324"/>
            <a:ext cx="14479200" cy="1400700"/>
          </a:xfrm>
          <a:prstGeom prst="rect">
            <a:avLst/>
          </a:prstGeom>
          <a:noFill/>
          <a:ln>
            <a:noFill/>
          </a:ln>
        </p:spPr>
        <p:txBody>
          <a:bodyPr spcFirstLastPara="1" wrap="square" lIns="0" tIns="0" rIns="0" bIns="0" anchor="t" anchorCtr="0">
            <a:spAutoFit/>
          </a:bodyPr>
          <a:lstStyle/>
          <a:p>
            <a:pPr marL="0" marR="0" lvl="0" indent="0" algn="l" rtl="0">
              <a:lnSpc>
                <a:spcPct val="91005"/>
              </a:lnSpc>
              <a:spcBef>
                <a:spcPts val="0"/>
              </a:spcBef>
              <a:spcAft>
                <a:spcPts val="0"/>
              </a:spcAft>
              <a:buNone/>
            </a:pPr>
            <a:r>
              <a:rPr lang="en-US" sz="10000" b="1" i="0" u="none" strike="noStrike" cap="none" dirty="0">
                <a:solidFill>
                  <a:srgbClr val="000000"/>
                </a:solidFill>
                <a:latin typeface="Comic Sans MS"/>
                <a:ea typeface="Comic Sans MS"/>
                <a:cs typeface="Comic Sans MS"/>
                <a:sym typeface="Comic Sans MS"/>
              </a:rPr>
              <a:t>Problem Statement</a:t>
            </a:r>
            <a:endParaRPr sz="10000" b="1" dirty="0">
              <a:latin typeface="Comic Sans MS"/>
              <a:ea typeface="Comic Sans MS"/>
              <a:cs typeface="Comic Sans MS"/>
              <a:sym typeface="Comic Sans MS"/>
            </a:endParaRPr>
          </a:p>
        </p:txBody>
      </p:sp>
      <p:sp>
        <p:nvSpPr>
          <p:cNvPr id="132" name="Google Shape;132;p15"/>
          <p:cNvSpPr txBox="1"/>
          <p:nvPr/>
        </p:nvSpPr>
        <p:spPr>
          <a:xfrm>
            <a:off x="1060248" y="1518780"/>
            <a:ext cx="1553700" cy="1107900"/>
          </a:xfrm>
          <a:prstGeom prst="rect">
            <a:avLst/>
          </a:prstGeom>
          <a:noFill/>
          <a:ln>
            <a:noFill/>
          </a:ln>
        </p:spPr>
        <p:txBody>
          <a:bodyPr spcFirstLastPara="1" wrap="square" lIns="0" tIns="0" rIns="0" bIns="0" anchor="t" anchorCtr="0">
            <a:spAutoFit/>
          </a:bodyPr>
          <a:lstStyle/>
          <a:p>
            <a:pPr marL="0" marR="0" lvl="0" indent="0" algn="l" rtl="0">
              <a:lnSpc>
                <a:spcPct val="90998"/>
              </a:lnSpc>
              <a:spcBef>
                <a:spcPts val="0"/>
              </a:spcBef>
              <a:spcAft>
                <a:spcPts val="0"/>
              </a:spcAft>
              <a:buNone/>
            </a:pPr>
            <a:r>
              <a:rPr lang="en-US" sz="7910" b="1" i="0" u="none" strike="noStrike" cap="none" dirty="0">
                <a:solidFill>
                  <a:srgbClr val="000000"/>
                </a:solidFill>
                <a:latin typeface="Comic Sans MS"/>
                <a:ea typeface="Comic Sans MS"/>
                <a:cs typeface="Comic Sans MS"/>
                <a:sym typeface="Comic Sans MS"/>
              </a:rPr>
              <a:t>01</a:t>
            </a:r>
            <a:endParaRPr b="1" dirty="0">
              <a:latin typeface="Comic Sans MS"/>
              <a:ea typeface="Comic Sans MS"/>
              <a:cs typeface="Comic Sans MS"/>
              <a:sym typeface="Comic Sans MS"/>
            </a:endParaRPr>
          </a:p>
        </p:txBody>
      </p:sp>
      <p:sp>
        <p:nvSpPr>
          <p:cNvPr id="134" name="Google Shape;134;p15"/>
          <p:cNvSpPr/>
          <p:nvPr/>
        </p:nvSpPr>
        <p:spPr>
          <a:xfrm rot="6575669">
            <a:off x="502333" y="3326855"/>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592718" y="6820926"/>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2" name="TextBox 1">
            <a:extLst>
              <a:ext uri="{FF2B5EF4-FFF2-40B4-BE49-F238E27FC236}">
                <a16:creationId xmlns:a16="http://schemas.microsoft.com/office/drawing/2014/main" id="{3DCDE793-7322-E1BF-9301-6234D4239B5A}"/>
              </a:ext>
            </a:extLst>
          </p:cNvPr>
          <p:cNvSpPr txBox="1"/>
          <p:nvPr/>
        </p:nvSpPr>
        <p:spPr>
          <a:xfrm>
            <a:off x="2946146" y="3187892"/>
            <a:ext cx="5029200" cy="646331"/>
          </a:xfrm>
          <a:prstGeom prst="rect">
            <a:avLst/>
          </a:prstGeom>
          <a:noFill/>
        </p:spPr>
        <p:txBody>
          <a:bodyPr wrap="square" rtlCol="0">
            <a:spAutoFit/>
          </a:bodyPr>
          <a:lstStyle/>
          <a:p>
            <a:r>
              <a:rPr lang="en-IN" sz="3600" dirty="0">
                <a:latin typeface="Comic Sans MS" panose="030F0702030302020204" pitchFamily="66" charset="0"/>
              </a:rPr>
              <a:t>My view</a:t>
            </a:r>
          </a:p>
        </p:txBody>
      </p:sp>
      <p:sp>
        <p:nvSpPr>
          <p:cNvPr id="3" name="TextBox 2">
            <a:extLst>
              <a:ext uri="{FF2B5EF4-FFF2-40B4-BE49-F238E27FC236}">
                <a16:creationId xmlns:a16="http://schemas.microsoft.com/office/drawing/2014/main" id="{5C8F828B-5663-A025-ECE6-DFDAE23E51BA}"/>
              </a:ext>
            </a:extLst>
          </p:cNvPr>
          <p:cNvSpPr txBox="1"/>
          <p:nvPr/>
        </p:nvSpPr>
        <p:spPr>
          <a:xfrm>
            <a:off x="2873149" y="3982264"/>
            <a:ext cx="11647684" cy="4524315"/>
          </a:xfrm>
          <a:prstGeom prst="rect">
            <a:avLst/>
          </a:prstGeom>
          <a:noFill/>
        </p:spPr>
        <p:txBody>
          <a:bodyPr wrap="square" rtlCol="0">
            <a:spAutoFit/>
          </a:bodyPr>
          <a:lstStyle/>
          <a:p>
            <a:r>
              <a:rPr lang="en-US" sz="3200" b="1" dirty="0">
                <a:latin typeface="Comic Sans MS" panose="030F0702030302020204" pitchFamily="66" charset="0"/>
              </a:rPr>
              <a:t>Understanding and Addressing the Workplace Challenges and Career Aspirations of Generation Z</a:t>
            </a:r>
          </a:p>
          <a:p>
            <a:endParaRPr lang="en-US" sz="3200" dirty="0">
              <a:latin typeface="Comic Sans MS" panose="030F0702030302020204" pitchFamily="66" charset="0"/>
            </a:endParaRPr>
          </a:p>
          <a:p>
            <a:r>
              <a:rPr lang="en-US" sz="3200" dirty="0">
                <a:latin typeface="Comic Sans MS" panose="030F0702030302020204" pitchFamily="66" charset="0"/>
              </a:rPr>
              <a:t>Generation Z is entering the workforce with strong digital skills but faces challenges related to mental health, communication, and workplace adaptability. This study explores their aspirations, identifies key barriers to productivity, and proposes strategies for better engagement and support.</a:t>
            </a:r>
          </a:p>
        </p:txBody>
      </p:sp>
      <p:sp>
        <p:nvSpPr>
          <p:cNvPr id="4" name="TextBox 3">
            <a:extLst>
              <a:ext uri="{FF2B5EF4-FFF2-40B4-BE49-F238E27FC236}">
                <a16:creationId xmlns:a16="http://schemas.microsoft.com/office/drawing/2014/main" id="{B2294A27-6AB8-61E6-6604-6A743CF03D91}"/>
              </a:ext>
            </a:extLst>
          </p:cNvPr>
          <p:cNvSpPr txBox="1"/>
          <p:nvPr/>
        </p:nvSpPr>
        <p:spPr>
          <a:xfrm>
            <a:off x="10796345" y="8856532"/>
            <a:ext cx="6629001" cy="646331"/>
          </a:xfrm>
          <a:prstGeom prst="rect">
            <a:avLst/>
          </a:prstGeom>
          <a:noFill/>
        </p:spPr>
        <p:txBody>
          <a:bodyPr wrap="square" rtlCol="0">
            <a:spAutoFit/>
          </a:bodyPr>
          <a:lstStyle/>
          <a:p>
            <a:pPr algn="ctr"/>
            <a:r>
              <a:rPr lang="en-IN" sz="3600" b="1" dirty="0">
                <a:latin typeface="Comic Sans MS" panose="030F0702030302020204" pitchFamily="66" charset="0"/>
              </a:rPr>
              <a:t>Tools Used: </a:t>
            </a:r>
            <a:r>
              <a:rPr lang="en-IN" sz="3600" dirty="0">
                <a:latin typeface="Comic Sans MS" panose="030F0702030302020204" pitchFamily="66" charset="0"/>
              </a:rPr>
              <a:t>Microsoft Word</a:t>
            </a:r>
          </a:p>
        </p:txBody>
      </p:sp>
      <p:sp>
        <p:nvSpPr>
          <p:cNvPr id="7" name="Rectangle: Rounded Corners 6">
            <a:extLst>
              <a:ext uri="{FF2B5EF4-FFF2-40B4-BE49-F238E27FC236}">
                <a16:creationId xmlns:a16="http://schemas.microsoft.com/office/drawing/2014/main" id="{1F31877C-6E28-5674-650B-FBE28DFA4B29}"/>
              </a:ext>
            </a:extLst>
          </p:cNvPr>
          <p:cNvSpPr/>
          <p:nvPr/>
        </p:nvSpPr>
        <p:spPr>
          <a:xfrm>
            <a:off x="14520833" y="6492766"/>
            <a:ext cx="2325415" cy="1834805"/>
          </a:xfrm>
          <a:prstGeom prst="roundRect">
            <a:avLst>
              <a:gd name="adj" fmla="val 6878"/>
            </a:avLst>
          </a:prstGeom>
          <a:no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6" name="Picture 5" descr="A blue square with black text&#10;&#10;AI-generated content may be incorrect.">
            <a:hlinkClick r:id="rId6"/>
            <a:extLst>
              <a:ext uri="{FF2B5EF4-FFF2-40B4-BE49-F238E27FC236}">
                <a16:creationId xmlns:a16="http://schemas.microsoft.com/office/drawing/2014/main" id="{3A5AD107-07CE-A727-0662-F4F3FBAEFB1C}"/>
              </a:ext>
            </a:extLst>
          </p:cNvPr>
          <p:cNvPicPr>
            <a:picLocks noChangeAspect="1"/>
          </p:cNvPicPr>
          <p:nvPr/>
        </p:nvPicPr>
        <p:blipFill>
          <a:blip r:embed="rId7"/>
          <a:stretch>
            <a:fillRect/>
          </a:stretch>
        </p:blipFill>
        <p:spPr>
          <a:xfrm>
            <a:off x="14460718" y="6153555"/>
            <a:ext cx="2385530" cy="23855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sp>
        <p:nvSpPr>
          <p:cNvPr id="134" name="Google Shape;134;p15"/>
          <p:cNvSpPr/>
          <p:nvPr/>
        </p:nvSpPr>
        <p:spPr>
          <a:xfrm rot="6575669">
            <a:off x="310209" y="272259"/>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15255775" y="7130500"/>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pic>
        <p:nvPicPr>
          <p:cNvPr id="1026" name="Picture 2" descr="Generation Z Vector Art PNG Images | Free Download On Pngtree">
            <a:hlinkClick r:id="rId6"/>
            <a:extLst>
              <a:ext uri="{FF2B5EF4-FFF2-40B4-BE49-F238E27FC236}">
                <a16:creationId xmlns:a16="http://schemas.microsoft.com/office/drawing/2014/main" id="{F2F51652-0634-7591-6C6D-8827AF2A55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2557" y="-262701"/>
            <a:ext cx="7854043" cy="5406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910FB6-4231-34F0-DAE2-35BDA61ACB0C}"/>
              </a:ext>
            </a:extLst>
          </p:cNvPr>
          <p:cNvSpPr txBox="1"/>
          <p:nvPr/>
        </p:nvSpPr>
        <p:spPr>
          <a:xfrm>
            <a:off x="547734" y="2233435"/>
            <a:ext cx="12964886" cy="7478970"/>
          </a:xfrm>
          <a:prstGeom prst="rect">
            <a:avLst/>
          </a:prstGeom>
          <a:noFill/>
        </p:spPr>
        <p:txBody>
          <a:bodyPr wrap="square" rtlCol="0">
            <a:spAutoFit/>
          </a:bodyPr>
          <a:lstStyle/>
          <a:p>
            <a:r>
              <a:rPr lang="en-US" sz="2400" b="1" dirty="0">
                <a:latin typeface="Comic Sans MS" panose="030F0702030302020204" pitchFamily="66" charset="0"/>
              </a:rPr>
              <a:t>🔧 Main Tasks Performed:</a:t>
            </a:r>
          </a:p>
          <a:p>
            <a:pPr>
              <a:buFont typeface="+mj-lt"/>
              <a:buAutoNum type="arabicPeriod"/>
            </a:pPr>
            <a:r>
              <a:rPr lang="en-US" sz="2400" b="1" dirty="0">
                <a:latin typeface="Comic Sans MS" panose="030F0702030302020204" pitchFamily="66" charset="0"/>
              </a:rPr>
              <a:t>Problem Identification using 5W1H Framework</a:t>
            </a:r>
            <a:endParaRPr lang="en-US" sz="2400" dirty="0">
              <a:latin typeface="Comic Sans MS" panose="030F0702030302020204" pitchFamily="66" charset="0"/>
            </a:endParaRPr>
          </a:p>
          <a:p>
            <a:pPr marL="742950" lvl="1" indent="-285750">
              <a:buFont typeface="+mj-lt"/>
              <a:buAutoNum type="arabicPeriod"/>
            </a:pPr>
            <a:r>
              <a:rPr lang="en-US" sz="2400" dirty="0">
                <a:latin typeface="Comic Sans MS" panose="030F0702030302020204" pitchFamily="66" charset="0"/>
              </a:rPr>
              <a:t>Broke down the issue into </a:t>
            </a:r>
            <a:r>
              <a:rPr lang="en-US" sz="2400" i="1" dirty="0">
                <a:latin typeface="Comic Sans MS" panose="030F0702030302020204" pitchFamily="66" charset="0"/>
              </a:rPr>
              <a:t>Who, What, When, Where, Why, How</a:t>
            </a:r>
            <a:r>
              <a:rPr lang="en-US" sz="2400" dirty="0">
                <a:latin typeface="Comic Sans MS" panose="030F0702030302020204" pitchFamily="66" charset="0"/>
              </a:rPr>
              <a:t> </a:t>
            </a:r>
          </a:p>
          <a:p>
            <a:pPr marL="457200" lvl="1"/>
            <a:r>
              <a:rPr lang="en-US" sz="2400" dirty="0">
                <a:latin typeface="Comic Sans MS" panose="030F0702030302020204" pitchFamily="66" charset="0"/>
              </a:rPr>
              <a:t>to understand Gen Z’s workforce behavior.</a:t>
            </a:r>
          </a:p>
          <a:p>
            <a:pPr>
              <a:buFont typeface="+mj-lt"/>
              <a:buAutoNum type="arabicPeriod"/>
            </a:pPr>
            <a:r>
              <a:rPr lang="en-US" sz="2400" b="1" dirty="0">
                <a:latin typeface="Comic Sans MS" panose="030F0702030302020204" pitchFamily="66" charset="0"/>
              </a:rPr>
              <a:t>Data Analysis and Insight Extraction</a:t>
            </a:r>
            <a:endParaRPr lang="en-US" sz="2400" dirty="0">
              <a:latin typeface="Comic Sans MS" panose="030F0702030302020204" pitchFamily="66" charset="0"/>
            </a:endParaRPr>
          </a:p>
          <a:p>
            <a:pPr marL="742950" lvl="1" indent="-285750">
              <a:buFont typeface="+mj-lt"/>
              <a:buAutoNum type="arabicPeriod"/>
            </a:pPr>
            <a:r>
              <a:rPr lang="en-US" sz="2400" dirty="0">
                <a:latin typeface="Comic Sans MS" panose="030F0702030302020204" pitchFamily="66" charset="0"/>
              </a:rPr>
              <a:t>Interpreted survey data and employment trends from the UK and US regarding Gen Z productivity and mental health.</a:t>
            </a:r>
          </a:p>
          <a:p>
            <a:pPr>
              <a:buFont typeface="+mj-lt"/>
              <a:buAutoNum type="arabicPeriod"/>
            </a:pPr>
            <a:r>
              <a:rPr lang="en-US" sz="2400" b="1" dirty="0">
                <a:latin typeface="Comic Sans MS" panose="030F0702030302020204" pitchFamily="66" charset="0"/>
              </a:rPr>
              <a:t>Contextual Analysis</a:t>
            </a:r>
            <a:endParaRPr lang="en-US" sz="2400" dirty="0">
              <a:latin typeface="Comic Sans MS" panose="030F0702030302020204" pitchFamily="66" charset="0"/>
            </a:endParaRPr>
          </a:p>
          <a:p>
            <a:pPr marL="742950" lvl="1" indent="-285750">
              <a:buFont typeface="+mj-lt"/>
              <a:buAutoNum type="arabicPeriod"/>
            </a:pPr>
            <a:r>
              <a:rPr lang="en-US" sz="2400" dirty="0">
                <a:latin typeface="Comic Sans MS" panose="030F0702030302020204" pitchFamily="66" charset="0"/>
              </a:rPr>
              <a:t>Linked the impact of global events like the COVID-19 pandemic to Gen Z’s workforce behavior.</a:t>
            </a:r>
          </a:p>
          <a:p>
            <a:pPr>
              <a:buFont typeface="+mj-lt"/>
              <a:buAutoNum type="arabicPeriod"/>
            </a:pPr>
            <a:r>
              <a:rPr lang="en-US" sz="2400" b="1" dirty="0">
                <a:latin typeface="Comic Sans MS" panose="030F0702030302020204" pitchFamily="66" charset="0"/>
              </a:rPr>
              <a:t>Comparative Research</a:t>
            </a:r>
            <a:endParaRPr lang="en-US" sz="2400" dirty="0">
              <a:latin typeface="Comic Sans MS" panose="030F0702030302020204" pitchFamily="66" charset="0"/>
            </a:endParaRPr>
          </a:p>
          <a:p>
            <a:pPr marL="742950" lvl="1" indent="-285750">
              <a:buFont typeface="+mj-lt"/>
              <a:buAutoNum type="arabicPeriod"/>
            </a:pPr>
            <a:r>
              <a:rPr lang="en-US" sz="2400" dirty="0">
                <a:latin typeface="Comic Sans MS" panose="030F0702030302020204" pitchFamily="66" charset="0"/>
              </a:rPr>
              <a:t>Compared generational behavior, workplace expectations, and mental health trends across regions and time.</a:t>
            </a:r>
          </a:p>
          <a:p>
            <a:pPr>
              <a:buFont typeface="+mj-lt"/>
              <a:buAutoNum type="arabicPeriod"/>
            </a:pPr>
            <a:r>
              <a:rPr lang="en-US" sz="2400" b="1" dirty="0">
                <a:latin typeface="Comic Sans MS" panose="030F0702030302020204" pitchFamily="66" charset="0"/>
              </a:rPr>
              <a:t>Solution Recommendation</a:t>
            </a:r>
            <a:endParaRPr lang="en-US" sz="2400" dirty="0">
              <a:latin typeface="Comic Sans MS" panose="030F0702030302020204" pitchFamily="66" charset="0"/>
            </a:endParaRPr>
          </a:p>
          <a:p>
            <a:pPr marL="742950" lvl="1" indent="-285750">
              <a:buFont typeface="+mj-lt"/>
              <a:buAutoNum type="arabicPeriod"/>
            </a:pPr>
            <a:r>
              <a:rPr lang="en-US" sz="2400" dirty="0">
                <a:latin typeface="Comic Sans MS" panose="030F0702030302020204" pitchFamily="66" charset="0"/>
              </a:rPr>
              <a:t>Suggested practical interventions like flexible work arrangements and inclusive cultures to support Gen Z.</a:t>
            </a:r>
          </a:p>
          <a:p>
            <a:pPr>
              <a:buFont typeface="+mj-lt"/>
              <a:buAutoNum type="arabicPeriod"/>
            </a:pPr>
            <a:r>
              <a:rPr lang="en-US" sz="2400" b="1" dirty="0">
                <a:latin typeface="Comic Sans MS" panose="030F0702030302020204" pitchFamily="66" charset="0"/>
              </a:rPr>
              <a:t>Report Writing &amp; Summarization</a:t>
            </a:r>
            <a:endParaRPr lang="en-US" sz="2400" dirty="0">
              <a:latin typeface="Comic Sans MS" panose="030F0702030302020204" pitchFamily="66" charset="0"/>
            </a:endParaRPr>
          </a:p>
          <a:p>
            <a:pPr marL="742950" lvl="1" indent="-285750">
              <a:buFont typeface="+mj-lt"/>
              <a:buAutoNum type="arabicPeriod"/>
            </a:pPr>
            <a:r>
              <a:rPr lang="en-US" sz="2400" dirty="0">
                <a:latin typeface="Comic Sans MS" panose="030F0702030302020204" pitchFamily="66" charset="0"/>
              </a:rPr>
              <a:t>Compiled findings into a structured, cohesive narrative including a detailed conclusion.</a:t>
            </a:r>
          </a:p>
          <a:p>
            <a:endParaRPr lang="en-IN" sz="2400" dirty="0">
              <a:latin typeface="Comic Sans MS" panose="030F0702030302020204" pitchFamily="66" charset="0"/>
            </a:endParaRPr>
          </a:p>
        </p:txBody>
      </p:sp>
      <p:sp>
        <p:nvSpPr>
          <p:cNvPr id="5" name="TextBox 4">
            <a:extLst>
              <a:ext uri="{FF2B5EF4-FFF2-40B4-BE49-F238E27FC236}">
                <a16:creationId xmlns:a16="http://schemas.microsoft.com/office/drawing/2014/main" id="{6442F72C-BFAD-C697-B8BF-7551A7013837}"/>
              </a:ext>
            </a:extLst>
          </p:cNvPr>
          <p:cNvSpPr txBox="1"/>
          <p:nvPr/>
        </p:nvSpPr>
        <p:spPr>
          <a:xfrm>
            <a:off x="6649447" y="914399"/>
            <a:ext cx="3739243" cy="646331"/>
          </a:xfrm>
          <a:prstGeom prst="rect">
            <a:avLst/>
          </a:prstGeom>
          <a:noFill/>
        </p:spPr>
        <p:txBody>
          <a:bodyPr wrap="square" rtlCol="0">
            <a:spAutoFit/>
          </a:bodyPr>
          <a:lstStyle/>
          <a:p>
            <a:pPr algn="ctr"/>
            <a:r>
              <a:rPr lang="en-IN" sz="3600" dirty="0">
                <a:latin typeface="Comic Sans MS" panose="030F0702030302020204" pitchFamily="66" charset="0"/>
              </a:rPr>
              <a:t>My Work</a:t>
            </a:r>
          </a:p>
        </p:txBody>
      </p:sp>
      <p:pic>
        <p:nvPicPr>
          <p:cNvPr id="7" name="Picture 6" descr="A black arrow pointing up&#10;&#10;AI-generated content may be incorrect.">
            <a:extLst>
              <a:ext uri="{FF2B5EF4-FFF2-40B4-BE49-F238E27FC236}">
                <a16:creationId xmlns:a16="http://schemas.microsoft.com/office/drawing/2014/main" id="{8486B4FC-7FB6-6EFD-0A65-1695F14A3EE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21054686">
            <a:off x="11573309" y="4837709"/>
            <a:ext cx="5605838" cy="2270420"/>
          </a:xfrm>
          <a:prstGeom prst="rect">
            <a:avLst/>
          </a:prstGeom>
        </p:spPr>
      </p:pic>
    </p:spTree>
    <p:extLst>
      <p:ext uri="{BB962C8B-B14F-4D97-AF65-F5344CB8AC3E}">
        <p14:creationId xmlns:p14="http://schemas.microsoft.com/office/powerpoint/2010/main" val="2256966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0CBBD"/>
        </a:solidFill>
        <a:effectLst/>
      </p:bgPr>
    </p:bg>
    <p:spTree>
      <p:nvGrpSpPr>
        <p:cNvPr id="1"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547734" y="719125"/>
            <a:ext cx="17259300" cy="8848749"/>
          </a:xfrm>
          <a:prstGeom prst="rect">
            <a:avLst/>
          </a:prstGeom>
          <a:noFill/>
          <a:ln>
            <a:noFill/>
          </a:ln>
        </p:spPr>
      </p:pic>
      <p:grpSp>
        <p:nvGrpSpPr>
          <p:cNvPr id="128" name="Google Shape;128;p15"/>
          <p:cNvGrpSpPr/>
          <p:nvPr/>
        </p:nvGrpSpPr>
        <p:grpSpPr>
          <a:xfrm>
            <a:off x="862682" y="1197108"/>
            <a:ext cx="1751261" cy="1751261"/>
            <a:chOff x="0" y="0"/>
            <a:chExt cx="812800" cy="812800"/>
          </a:xfrm>
        </p:grpSpPr>
        <p:sp>
          <p:nvSpPr>
            <p:cNvPr id="129" name="Google Shape;12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A535"/>
            </a:solidFill>
            <a:ln w="10477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1" name="Google Shape;131;p15"/>
          <p:cNvSpPr txBox="1"/>
          <p:nvPr/>
        </p:nvSpPr>
        <p:spPr>
          <a:xfrm>
            <a:off x="2946146" y="1576324"/>
            <a:ext cx="14479200" cy="1400700"/>
          </a:xfrm>
          <a:prstGeom prst="rect">
            <a:avLst/>
          </a:prstGeom>
          <a:noFill/>
          <a:ln>
            <a:noFill/>
          </a:ln>
        </p:spPr>
        <p:txBody>
          <a:bodyPr spcFirstLastPara="1" wrap="square" lIns="0" tIns="0" rIns="0" bIns="0" anchor="t" anchorCtr="0">
            <a:spAutoFit/>
          </a:bodyPr>
          <a:lstStyle/>
          <a:p>
            <a:pPr marL="0" marR="0" lvl="0" indent="0" algn="l" rtl="0">
              <a:lnSpc>
                <a:spcPct val="91005"/>
              </a:lnSpc>
              <a:spcBef>
                <a:spcPts val="0"/>
              </a:spcBef>
              <a:spcAft>
                <a:spcPts val="0"/>
              </a:spcAft>
              <a:buNone/>
            </a:pPr>
            <a:r>
              <a:rPr lang="en-US" sz="10000" b="1" i="0" u="none" strike="noStrike" cap="none" dirty="0">
                <a:solidFill>
                  <a:srgbClr val="000000"/>
                </a:solidFill>
                <a:latin typeface="Comic Sans MS"/>
                <a:ea typeface="Comic Sans MS"/>
                <a:cs typeface="Comic Sans MS"/>
                <a:sym typeface="Comic Sans MS"/>
              </a:rPr>
              <a:t>Data Collection</a:t>
            </a:r>
            <a:endParaRPr sz="10000" b="1" dirty="0">
              <a:latin typeface="Comic Sans MS"/>
              <a:ea typeface="Comic Sans MS"/>
              <a:cs typeface="Comic Sans MS"/>
              <a:sym typeface="Comic Sans MS"/>
            </a:endParaRPr>
          </a:p>
        </p:txBody>
      </p:sp>
      <p:sp>
        <p:nvSpPr>
          <p:cNvPr id="132" name="Google Shape;132;p15"/>
          <p:cNvSpPr txBox="1"/>
          <p:nvPr/>
        </p:nvSpPr>
        <p:spPr>
          <a:xfrm>
            <a:off x="1060248" y="1518780"/>
            <a:ext cx="1553700" cy="1107900"/>
          </a:xfrm>
          <a:prstGeom prst="rect">
            <a:avLst/>
          </a:prstGeom>
          <a:noFill/>
          <a:ln>
            <a:noFill/>
          </a:ln>
        </p:spPr>
        <p:txBody>
          <a:bodyPr spcFirstLastPara="1" wrap="square" lIns="0" tIns="0" rIns="0" bIns="0" anchor="t" anchorCtr="0">
            <a:spAutoFit/>
          </a:bodyPr>
          <a:lstStyle/>
          <a:p>
            <a:pPr marL="0" marR="0" lvl="0" indent="0" algn="l" rtl="0">
              <a:lnSpc>
                <a:spcPct val="90998"/>
              </a:lnSpc>
              <a:spcBef>
                <a:spcPts val="0"/>
              </a:spcBef>
              <a:spcAft>
                <a:spcPts val="0"/>
              </a:spcAft>
              <a:buNone/>
            </a:pPr>
            <a:r>
              <a:rPr lang="en-US" sz="7910" b="1" i="0" u="none" strike="noStrike" cap="none" dirty="0">
                <a:solidFill>
                  <a:srgbClr val="000000"/>
                </a:solidFill>
                <a:latin typeface="Comic Sans MS"/>
                <a:ea typeface="Comic Sans MS"/>
                <a:cs typeface="Comic Sans MS"/>
                <a:sym typeface="Comic Sans MS"/>
              </a:rPr>
              <a:t>02</a:t>
            </a:r>
            <a:endParaRPr b="1" dirty="0">
              <a:latin typeface="Comic Sans MS"/>
              <a:ea typeface="Comic Sans MS"/>
              <a:cs typeface="Comic Sans MS"/>
              <a:sym typeface="Comic Sans MS"/>
            </a:endParaRPr>
          </a:p>
        </p:txBody>
      </p:sp>
      <p:sp>
        <p:nvSpPr>
          <p:cNvPr id="134" name="Google Shape;134;p15"/>
          <p:cNvSpPr/>
          <p:nvPr/>
        </p:nvSpPr>
        <p:spPr>
          <a:xfrm rot="6575669">
            <a:off x="502333" y="3326855"/>
            <a:ext cx="1461583" cy="1689691"/>
          </a:xfrm>
          <a:custGeom>
            <a:avLst/>
            <a:gdLst/>
            <a:ahLst/>
            <a:cxnLst/>
            <a:rect l="l" t="t" r="r" b="b"/>
            <a:pathLst>
              <a:path w="1461583" h="1689691" extrusionOk="0">
                <a:moveTo>
                  <a:pt x="0" y="0"/>
                </a:moveTo>
                <a:lnTo>
                  <a:pt x="1461583" y="0"/>
                </a:lnTo>
                <a:lnTo>
                  <a:pt x="1461583" y="1689691"/>
                </a:lnTo>
                <a:lnTo>
                  <a:pt x="0" y="1689691"/>
                </a:lnTo>
                <a:lnTo>
                  <a:pt x="0" y="0"/>
                </a:lnTo>
                <a:close/>
              </a:path>
            </a:pathLst>
          </a:custGeom>
          <a:blipFill rotWithShape="1">
            <a:blip r:embed="rId4">
              <a:alphaModFix/>
            </a:blip>
            <a:stretch>
              <a:fillRect/>
            </a:stretch>
          </a:blipFill>
          <a:ln>
            <a:noFill/>
          </a:ln>
        </p:spPr>
      </p:sp>
      <p:sp>
        <p:nvSpPr>
          <p:cNvPr id="135" name="Google Shape;135;p15"/>
          <p:cNvSpPr/>
          <p:nvPr/>
        </p:nvSpPr>
        <p:spPr>
          <a:xfrm rot="-1793921">
            <a:off x="592718" y="6820926"/>
            <a:ext cx="1879838" cy="2109215"/>
          </a:xfrm>
          <a:custGeom>
            <a:avLst/>
            <a:gdLst/>
            <a:ahLst/>
            <a:cxnLst/>
            <a:rect l="l" t="t" r="r" b="b"/>
            <a:pathLst>
              <a:path w="1879838" h="2109215" extrusionOk="0">
                <a:moveTo>
                  <a:pt x="0" y="0"/>
                </a:moveTo>
                <a:lnTo>
                  <a:pt x="1879837" y="0"/>
                </a:lnTo>
                <a:lnTo>
                  <a:pt x="1879837" y="2109214"/>
                </a:lnTo>
                <a:lnTo>
                  <a:pt x="0" y="2109214"/>
                </a:lnTo>
                <a:lnTo>
                  <a:pt x="0" y="0"/>
                </a:lnTo>
                <a:close/>
              </a:path>
            </a:pathLst>
          </a:custGeom>
          <a:blipFill rotWithShape="1">
            <a:blip r:embed="rId5">
              <a:alphaModFix/>
            </a:blip>
            <a:stretch>
              <a:fillRect/>
            </a:stretch>
          </a:blipFill>
          <a:ln>
            <a:noFill/>
          </a:ln>
        </p:spPr>
      </p:sp>
      <p:sp>
        <p:nvSpPr>
          <p:cNvPr id="2" name="TextBox 1">
            <a:extLst>
              <a:ext uri="{FF2B5EF4-FFF2-40B4-BE49-F238E27FC236}">
                <a16:creationId xmlns:a16="http://schemas.microsoft.com/office/drawing/2014/main" id="{3DCDE793-7322-E1BF-9301-6234D4239B5A}"/>
              </a:ext>
            </a:extLst>
          </p:cNvPr>
          <p:cNvSpPr txBox="1"/>
          <p:nvPr/>
        </p:nvSpPr>
        <p:spPr>
          <a:xfrm>
            <a:off x="2946146" y="3187892"/>
            <a:ext cx="5029200" cy="646331"/>
          </a:xfrm>
          <a:prstGeom prst="rect">
            <a:avLst/>
          </a:prstGeom>
          <a:noFill/>
        </p:spPr>
        <p:txBody>
          <a:bodyPr wrap="square" rtlCol="0">
            <a:spAutoFit/>
          </a:bodyPr>
          <a:lstStyle/>
          <a:p>
            <a:r>
              <a:rPr lang="en-IN" sz="3600" dirty="0">
                <a:latin typeface="Comic Sans MS" panose="030F0702030302020204" pitchFamily="66" charset="0"/>
              </a:rPr>
              <a:t>My view</a:t>
            </a:r>
          </a:p>
        </p:txBody>
      </p:sp>
      <p:sp>
        <p:nvSpPr>
          <p:cNvPr id="3" name="TextBox 2">
            <a:extLst>
              <a:ext uri="{FF2B5EF4-FFF2-40B4-BE49-F238E27FC236}">
                <a16:creationId xmlns:a16="http://schemas.microsoft.com/office/drawing/2014/main" id="{C2357B32-3F26-DB64-6EAC-0090CDF8916F}"/>
              </a:ext>
            </a:extLst>
          </p:cNvPr>
          <p:cNvSpPr txBox="1"/>
          <p:nvPr/>
        </p:nvSpPr>
        <p:spPr>
          <a:xfrm>
            <a:off x="2873149" y="4002961"/>
            <a:ext cx="9422265" cy="2308324"/>
          </a:xfrm>
          <a:prstGeom prst="rect">
            <a:avLst/>
          </a:prstGeom>
          <a:noFill/>
        </p:spPr>
        <p:txBody>
          <a:bodyPr wrap="square" rtlCol="0">
            <a:spAutoFit/>
          </a:bodyPr>
          <a:lstStyle/>
          <a:p>
            <a:r>
              <a:rPr lang="en-US" sz="2400" dirty="0">
                <a:latin typeface="Comic Sans MS" panose="030F0702030302020204" pitchFamily="66" charset="0"/>
              </a:rPr>
              <a:t>The data collection for the project </a:t>
            </a:r>
            <a:r>
              <a:rPr lang="en-US" sz="2400" b="1" dirty="0">
                <a:latin typeface="Comic Sans MS" panose="030F0702030302020204" pitchFamily="66" charset="0"/>
              </a:rPr>
              <a:t>“Generation Performance Between Age Groups”</a:t>
            </a:r>
            <a:r>
              <a:rPr lang="en-US" sz="2400" dirty="0">
                <a:latin typeface="Comic Sans MS" panose="030F0702030302020204" pitchFamily="66" charset="0"/>
              </a:rPr>
              <a:t> was carried out using a structured Google Form. The primary goal was to </a:t>
            </a:r>
            <a:r>
              <a:rPr lang="en-US" sz="2400" b="1" dirty="0">
                <a:latin typeface="Comic Sans MS" panose="030F0702030302020204" pitchFamily="66" charset="0"/>
              </a:rPr>
              <a:t>analyze how different generations perform in their careers after graduation</a:t>
            </a:r>
            <a:r>
              <a:rPr lang="en-US" sz="2400" dirty="0">
                <a:latin typeface="Comic Sans MS" panose="030F0702030302020204" pitchFamily="66" charset="0"/>
              </a:rPr>
              <a:t>, focusing on factors like job acquisition, workplace experiences, and career development.</a:t>
            </a:r>
            <a:endParaRPr lang="en-IN" sz="2400" dirty="0">
              <a:latin typeface="Comic Sans MS" panose="030F0702030302020204" pitchFamily="66" charset="0"/>
            </a:endParaRPr>
          </a:p>
        </p:txBody>
      </p:sp>
      <p:sp>
        <p:nvSpPr>
          <p:cNvPr id="4" name="TextBox 3">
            <a:extLst>
              <a:ext uri="{FF2B5EF4-FFF2-40B4-BE49-F238E27FC236}">
                <a16:creationId xmlns:a16="http://schemas.microsoft.com/office/drawing/2014/main" id="{478FF05B-00E4-15E3-C770-6983D5A759CA}"/>
              </a:ext>
            </a:extLst>
          </p:cNvPr>
          <p:cNvSpPr txBox="1"/>
          <p:nvPr/>
        </p:nvSpPr>
        <p:spPr>
          <a:xfrm>
            <a:off x="2733875" y="6480024"/>
            <a:ext cx="9937097" cy="2677656"/>
          </a:xfrm>
          <a:prstGeom prst="rect">
            <a:avLst/>
          </a:prstGeom>
          <a:noFill/>
        </p:spPr>
        <p:txBody>
          <a:bodyPr wrap="square" rtlCol="0">
            <a:spAutoFit/>
          </a:bodyPr>
          <a:lstStyle/>
          <a:p>
            <a:r>
              <a:rPr lang="en-US" sz="2400" b="1" dirty="0">
                <a:latin typeface="Comic Sans MS" panose="030F0702030302020204" pitchFamily="66" charset="0"/>
              </a:rPr>
              <a:t>🧠 In Simple Terms:</a:t>
            </a:r>
          </a:p>
          <a:p>
            <a:r>
              <a:rPr lang="en-US" sz="2400" dirty="0">
                <a:latin typeface="Comic Sans MS" panose="030F0702030302020204" pitchFamily="66" charset="0"/>
              </a:rPr>
              <a:t>The form helped to </a:t>
            </a:r>
            <a:r>
              <a:rPr lang="en-US" sz="2400" b="1" dirty="0">
                <a:latin typeface="Comic Sans MS" panose="030F0702030302020204" pitchFamily="66" charset="0"/>
              </a:rPr>
              <a:t>compare career journeys across age groups</a:t>
            </a:r>
            <a:r>
              <a:rPr lang="en-US" sz="2400" dirty="0">
                <a:latin typeface="Comic Sans MS" panose="030F0702030302020204" pitchFamily="66" charset="0"/>
              </a:rPr>
              <a:t>, understand how they </a:t>
            </a:r>
            <a:r>
              <a:rPr lang="en-US" sz="2400" b="1" dirty="0">
                <a:latin typeface="Comic Sans MS" panose="030F0702030302020204" pitchFamily="66" charset="0"/>
              </a:rPr>
              <a:t>learn, grow, and adapt in the workplace</a:t>
            </a:r>
            <a:r>
              <a:rPr lang="en-US" sz="2400" dirty="0">
                <a:latin typeface="Comic Sans MS" panose="030F0702030302020204" pitchFamily="66" charset="0"/>
              </a:rPr>
              <a:t>, and figure out what </a:t>
            </a:r>
            <a:r>
              <a:rPr lang="en-US" sz="2400" b="1" dirty="0">
                <a:latin typeface="Comic Sans MS" panose="030F0702030302020204" pitchFamily="66" charset="0"/>
              </a:rPr>
              <a:t>motivates them or holds them back</a:t>
            </a:r>
            <a:r>
              <a:rPr lang="en-US" sz="2400" dirty="0">
                <a:latin typeface="Comic Sans MS" panose="030F0702030302020204" pitchFamily="66" charset="0"/>
              </a:rPr>
              <a:t>. This information can be used to guide better education systems, training programs, and career support for different generations.</a:t>
            </a:r>
          </a:p>
          <a:p>
            <a:endParaRPr lang="en-IN" sz="2400" dirty="0">
              <a:latin typeface="Comic Sans MS" panose="030F0702030302020204" pitchFamily="66" charset="0"/>
            </a:endParaRPr>
          </a:p>
        </p:txBody>
      </p:sp>
      <p:sp>
        <p:nvSpPr>
          <p:cNvPr id="5" name="TextBox 4">
            <a:extLst>
              <a:ext uri="{FF2B5EF4-FFF2-40B4-BE49-F238E27FC236}">
                <a16:creationId xmlns:a16="http://schemas.microsoft.com/office/drawing/2014/main" id="{326DD20F-A40E-2361-4885-0376F6C44B55}"/>
              </a:ext>
            </a:extLst>
          </p:cNvPr>
          <p:cNvSpPr txBox="1"/>
          <p:nvPr/>
        </p:nvSpPr>
        <p:spPr>
          <a:xfrm>
            <a:off x="10796345" y="8856532"/>
            <a:ext cx="6629001" cy="646331"/>
          </a:xfrm>
          <a:prstGeom prst="rect">
            <a:avLst/>
          </a:prstGeom>
          <a:noFill/>
        </p:spPr>
        <p:txBody>
          <a:bodyPr wrap="square" rtlCol="0">
            <a:spAutoFit/>
          </a:bodyPr>
          <a:lstStyle/>
          <a:p>
            <a:pPr algn="ctr"/>
            <a:r>
              <a:rPr lang="en-IN" sz="3600" b="1" dirty="0">
                <a:latin typeface="Comic Sans MS" panose="030F0702030302020204" pitchFamily="66" charset="0"/>
              </a:rPr>
              <a:t>Tools Used: </a:t>
            </a:r>
            <a:r>
              <a:rPr lang="en-IN" sz="3600" dirty="0">
                <a:latin typeface="Comic Sans MS" panose="030F0702030302020204" pitchFamily="66" charset="0"/>
              </a:rPr>
              <a:t>Google Forms</a:t>
            </a:r>
          </a:p>
        </p:txBody>
      </p:sp>
      <p:sp>
        <p:nvSpPr>
          <p:cNvPr id="6" name="Rectangle: Rounded Corners 5">
            <a:extLst>
              <a:ext uri="{FF2B5EF4-FFF2-40B4-BE49-F238E27FC236}">
                <a16:creationId xmlns:a16="http://schemas.microsoft.com/office/drawing/2014/main" id="{D0D8CFA0-2A7A-FCC1-C6EF-92FDEA319A63}"/>
              </a:ext>
            </a:extLst>
          </p:cNvPr>
          <p:cNvSpPr/>
          <p:nvPr/>
        </p:nvSpPr>
        <p:spPr>
          <a:xfrm>
            <a:off x="14520833" y="6492766"/>
            <a:ext cx="2325415" cy="1834805"/>
          </a:xfrm>
          <a:prstGeom prst="roundRect">
            <a:avLst>
              <a:gd name="adj" fmla="val 6878"/>
            </a:avLst>
          </a:prstGeom>
          <a:no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8" name="Picture 7" descr="A purple paper with white text">
            <a:hlinkClick r:id="rId6"/>
            <a:extLst>
              <a:ext uri="{FF2B5EF4-FFF2-40B4-BE49-F238E27FC236}">
                <a16:creationId xmlns:a16="http://schemas.microsoft.com/office/drawing/2014/main" id="{D0E0BD52-2ADB-3635-C8CF-EE6E2B98A914}"/>
              </a:ext>
            </a:extLst>
          </p:cNvPr>
          <p:cNvPicPr>
            <a:picLocks noChangeAspect="1"/>
          </p:cNvPicPr>
          <p:nvPr/>
        </p:nvPicPr>
        <p:blipFill>
          <a:blip r:embed="rId7"/>
          <a:stretch>
            <a:fillRect/>
          </a:stretch>
        </p:blipFill>
        <p:spPr>
          <a:xfrm>
            <a:off x="14383886" y="6467526"/>
            <a:ext cx="2599307" cy="1834805"/>
          </a:xfrm>
          <a:prstGeom prst="rect">
            <a:avLst/>
          </a:prstGeom>
        </p:spPr>
      </p:pic>
    </p:spTree>
    <p:extLst>
      <p:ext uri="{BB962C8B-B14F-4D97-AF65-F5344CB8AC3E}">
        <p14:creationId xmlns:p14="http://schemas.microsoft.com/office/powerpoint/2010/main" val="3713332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odes of Transport for Pre-K">
  <a:themeElements>
    <a:clrScheme name="Office">
      <a:dk1>
        <a:srgbClr val="000000"/>
      </a:dk1>
      <a:lt1>
        <a:srgbClr val="FFFFFF"/>
      </a:lt1>
      <a:dk2>
        <a:srgbClr val="888888"/>
      </a:dk2>
      <a:lt2>
        <a:srgbClr val="E0CBBD"/>
      </a:lt2>
      <a:accent1>
        <a:srgbClr val="EEA535"/>
      </a:accent1>
      <a:accent2>
        <a:srgbClr val="888888"/>
      </a:accent2>
      <a:accent3>
        <a:srgbClr val="E0CBBD"/>
      </a:accent3>
      <a:accent4>
        <a:srgbClr val="EEA535"/>
      </a:accent4>
      <a:accent5>
        <a:srgbClr val="888888"/>
      </a:accent5>
      <a:accent6>
        <a:srgbClr val="E0CBBD"/>
      </a:accent6>
      <a:hlink>
        <a:srgbClr val="EEA535"/>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338</TotalTime>
  <Words>3876</Words>
  <Application>Microsoft Office PowerPoint</Application>
  <PresentationFormat>Custom</PresentationFormat>
  <Paragraphs>335</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Wingdings</vt:lpstr>
      <vt:lpstr>Impact</vt:lpstr>
      <vt:lpstr>Trebuchet MS</vt:lpstr>
      <vt:lpstr>Arial</vt:lpstr>
      <vt:lpstr>Comic Sans MS</vt:lpstr>
      <vt:lpstr>Calibri</vt:lpstr>
      <vt:lpstr>Bricolage Grotesque</vt:lpstr>
      <vt:lpstr>Modes of Transport for Pre-K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Venky</dc:creator>
  <cp:lastModifiedBy>venky worldz</cp:lastModifiedBy>
  <cp:revision>20</cp:revision>
  <dcterms:modified xsi:type="dcterms:W3CDTF">2025-04-18T13:23:03Z</dcterms:modified>
</cp:coreProperties>
</file>